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3" r:id="rId1"/>
  </p:sldMasterIdLst>
  <p:notesMasterIdLst>
    <p:notesMasterId r:id="rId30"/>
  </p:notesMasterIdLst>
  <p:sldIdLst>
    <p:sldId id="256" r:id="rId2"/>
    <p:sldId id="343" r:id="rId3"/>
    <p:sldId id="316" r:id="rId4"/>
    <p:sldId id="314" r:id="rId5"/>
    <p:sldId id="400" r:id="rId6"/>
    <p:sldId id="330" r:id="rId7"/>
    <p:sldId id="385" r:id="rId8"/>
    <p:sldId id="382" r:id="rId9"/>
    <p:sldId id="401" r:id="rId10"/>
    <p:sldId id="391" r:id="rId11"/>
    <p:sldId id="403" r:id="rId12"/>
    <p:sldId id="393" r:id="rId13"/>
    <p:sldId id="396" r:id="rId14"/>
    <p:sldId id="398" r:id="rId15"/>
    <p:sldId id="397" r:id="rId16"/>
    <p:sldId id="394" r:id="rId17"/>
    <p:sldId id="395" r:id="rId18"/>
    <p:sldId id="383" r:id="rId19"/>
    <p:sldId id="384" r:id="rId20"/>
    <p:sldId id="380" r:id="rId21"/>
    <p:sldId id="387" r:id="rId22"/>
    <p:sldId id="388" r:id="rId23"/>
    <p:sldId id="381" r:id="rId24"/>
    <p:sldId id="373" r:id="rId25"/>
    <p:sldId id="374" r:id="rId26"/>
    <p:sldId id="375" r:id="rId27"/>
    <p:sldId id="402" r:id="rId28"/>
    <p:sldId id="308" r:id="rId29"/>
  </p:sldIdLst>
  <p:sldSz cx="9144000" cy="6858000" type="screen4x3"/>
  <p:notesSz cx="6858000" cy="9144000"/>
  <p:defaultTextStyle>
    <a:defPPr>
      <a:defRPr lang="en-US"/>
    </a:defPPr>
    <a:lvl1pPr algn="l" rtl="0" fontAlgn="base">
      <a:spcBef>
        <a:spcPct val="0"/>
      </a:spcBef>
      <a:spcAft>
        <a:spcPct val="0"/>
      </a:spcAft>
      <a:defRPr b="1" kern="1200">
        <a:solidFill>
          <a:schemeClr val="tx1"/>
        </a:solidFill>
        <a:latin typeface="Garamond" pitchFamily="18" charset="0"/>
        <a:ea typeface="+mn-ea"/>
        <a:cs typeface="Arial" charset="0"/>
      </a:defRPr>
    </a:lvl1pPr>
    <a:lvl2pPr marL="457200" algn="l" rtl="0" fontAlgn="base">
      <a:spcBef>
        <a:spcPct val="0"/>
      </a:spcBef>
      <a:spcAft>
        <a:spcPct val="0"/>
      </a:spcAft>
      <a:defRPr b="1" kern="1200">
        <a:solidFill>
          <a:schemeClr val="tx1"/>
        </a:solidFill>
        <a:latin typeface="Garamond" pitchFamily="18" charset="0"/>
        <a:ea typeface="+mn-ea"/>
        <a:cs typeface="Arial" charset="0"/>
      </a:defRPr>
    </a:lvl2pPr>
    <a:lvl3pPr marL="914400" algn="l" rtl="0" fontAlgn="base">
      <a:spcBef>
        <a:spcPct val="0"/>
      </a:spcBef>
      <a:spcAft>
        <a:spcPct val="0"/>
      </a:spcAft>
      <a:defRPr b="1" kern="1200">
        <a:solidFill>
          <a:schemeClr val="tx1"/>
        </a:solidFill>
        <a:latin typeface="Garamond" pitchFamily="18" charset="0"/>
        <a:ea typeface="+mn-ea"/>
        <a:cs typeface="Arial" charset="0"/>
      </a:defRPr>
    </a:lvl3pPr>
    <a:lvl4pPr marL="1371600" algn="l" rtl="0" fontAlgn="base">
      <a:spcBef>
        <a:spcPct val="0"/>
      </a:spcBef>
      <a:spcAft>
        <a:spcPct val="0"/>
      </a:spcAft>
      <a:defRPr b="1" kern="1200">
        <a:solidFill>
          <a:schemeClr val="tx1"/>
        </a:solidFill>
        <a:latin typeface="Garamond" pitchFamily="18" charset="0"/>
        <a:ea typeface="+mn-ea"/>
        <a:cs typeface="Arial" charset="0"/>
      </a:defRPr>
    </a:lvl4pPr>
    <a:lvl5pPr marL="1828800" algn="l" rtl="0" fontAlgn="base">
      <a:spcBef>
        <a:spcPct val="0"/>
      </a:spcBef>
      <a:spcAft>
        <a:spcPct val="0"/>
      </a:spcAft>
      <a:defRPr b="1" kern="1200">
        <a:solidFill>
          <a:schemeClr val="tx1"/>
        </a:solidFill>
        <a:latin typeface="Garamond" pitchFamily="18" charset="0"/>
        <a:ea typeface="+mn-ea"/>
        <a:cs typeface="Arial" charset="0"/>
      </a:defRPr>
    </a:lvl5pPr>
    <a:lvl6pPr marL="2286000" algn="l" defTabSz="914400" rtl="0" eaLnBrk="1" latinLnBrk="0" hangingPunct="1">
      <a:defRPr b="1" kern="1200">
        <a:solidFill>
          <a:schemeClr val="tx1"/>
        </a:solidFill>
        <a:latin typeface="Garamond" pitchFamily="18" charset="0"/>
        <a:ea typeface="+mn-ea"/>
        <a:cs typeface="Arial" charset="0"/>
      </a:defRPr>
    </a:lvl6pPr>
    <a:lvl7pPr marL="2743200" algn="l" defTabSz="914400" rtl="0" eaLnBrk="1" latinLnBrk="0" hangingPunct="1">
      <a:defRPr b="1" kern="1200">
        <a:solidFill>
          <a:schemeClr val="tx1"/>
        </a:solidFill>
        <a:latin typeface="Garamond" pitchFamily="18" charset="0"/>
        <a:ea typeface="+mn-ea"/>
        <a:cs typeface="Arial" charset="0"/>
      </a:defRPr>
    </a:lvl7pPr>
    <a:lvl8pPr marL="3200400" algn="l" defTabSz="914400" rtl="0" eaLnBrk="1" latinLnBrk="0" hangingPunct="1">
      <a:defRPr b="1" kern="1200">
        <a:solidFill>
          <a:schemeClr val="tx1"/>
        </a:solidFill>
        <a:latin typeface="Garamond" pitchFamily="18" charset="0"/>
        <a:ea typeface="+mn-ea"/>
        <a:cs typeface="Arial" charset="0"/>
      </a:defRPr>
    </a:lvl8pPr>
    <a:lvl9pPr marL="3657600" algn="l" defTabSz="914400" rtl="0" eaLnBrk="1" latinLnBrk="0" hangingPunct="1">
      <a:defRPr b="1" kern="1200">
        <a:solidFill>
          <a:schemeClr val="tx1"/>
        </a:solidFill>
        <a:latin typeface="Garamond"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155A"/>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Arial" charset="0"/>
              </a:defRPr>
            </a:lvl1pPr>
          </a:lstStyle>
          <a:p>
            <a:pPr>
              <a:defRPr/>
            </a:pPr>
            <a:endParaRPr lang="en-US"/>
          </a:p>
        </p:txBody>
      </p:sp>
      <p:sp>
        <p:nvSpPr>
          <p:cNvPr id="604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charset="0"/>
              </a:defRPr>
            </a:lvl1pPr>
          </a:lstStyle>
          <a:p>
            <a:pPr>
              <a:defRPr/>
            </a:pPr>
            <a:endParaRPr lang="en-US"/>
          </a:p>
        </p:txBody>
      </p:sp>
      <p:sp>
        <p:nvSpPr>
          <p:cNvPr id="378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04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04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Arial" charset="0"/>
              </a:defRPr>
            </a:lvl1pPr>
          </a:lstStyle>
          <a:p>
            <a:pPr>
              <a:defRPr/>
            </a:pPr>
            <a:endParaRPr lang="en-US"/>
          </a:p>
        </p:txBody>
      </p:sp>
      <p:sp>
        <p:nvSpPr>
          <p:cNvPr id="604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Arial" charset="0"/>
              </a:defRPr>
            </a:lvl1pPr>
          </a:lstStyle>
          <a:p>
            <a:pPr>
              <a:defRPr/>
            </a:pPr>
            <a:fld id="{091B4F9B-B0D5-4E5A-9195-1A309D46B51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91B4F9B-B0D5-4E5A-9195-1A309D46B51B}" type="slidenum">
              <a:rPr lang="en-US" smtClean="0"/>
              <a:pPr>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IN" smtClean="0"/>
          </a:p>
        </p:txBody>
      </p:sp>
      <p:sp>
        <p:nvSpPr>
          <p:cNvPr id="38916" name="Slide Number Placeholder 3"/>
          <p:cNvSpPr>
            <a:spLocks noGrp="1"/>
          </p:cNvSpPr>
          <p:nvPr>
            <p:ph type="sldNum" sz="quarter" idx="5"/>
          </p:nvPr>
        </p:nvSpPr>
        <p:spPr>
          <a:noFill/>
        </p:spPr>
        <p:txBody>
          <a:bodyPr/>
          <a:lstStyle/>
          <a:p>
            <a:fld id="{BAC21EBD-D00A-479E-A353-EC0B7C00BEB6}" type="slidenum">
              <a:rPr lang="en-US" smtClean="0"/>
              <a:pPr/>
              <a:t>7</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2A99F0E-5480-4511-B81F-2527B8CCD934}" type="slidenum">
              <a:rPr lang="en-US" smtClean="0"/>
              <a:pPr>
                <a:defRPr/>
              </a:pPr>
              <a:t>‹#›</a:t>
            </a:fld>
            <a:endParaRPr lang="en-US"/>
          </a:p>
        </p:txBody>
      </p:sp>
      <p:sp>
        <p:nvSpPr>
          <p:cNvPr id="7" name="Text Box 17"/>
          <p:cNvSpPr txBox="1">
            <a:spLocks noChangeArrowheads="1"/>
          </p:cNvSpPr>
          <p:nvPr userDrawn="1"/>
        </p:nvSpPr>
        <p:spPr bwMode="auto">
          <a:xfrm>
            <a:off x="1812925" y="5675313"/>
            <a:ext cx="6340475" cy="366712"/>
          </a:xfrm>
          <a:prstGeom prst="rect">
            <a:avLst/>
          </a:prstGeom>
          <a:noFill/>
          <a:ln w="9525">
            <a:noFill/>
            <a:miter lim="800000"/>
            <a:headEnd/>
            <a:tailEnd/>
          </a:ln>
          <a:effectLst/>
        </p:spPr>
        <p:txBody>
          <a:bodyPr>
            <a:spAutoFit/>
          </a:bodyPr>
          <a:lstStyle/>
          <a:p>
            <a:pPr>
              <a:defRPr/>
            </a:pPr>
            <a:endParaRPr lang="en-IN" b="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EB547C6-8889-4990-A88F-2C863056F3ED}"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5B7FBE0-9666-4888-AA6E-227E0D08237A}"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IN"/>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Rectangle 2"/>
          <p:cNvSpPr>
            <a:spLocks noGrp="1" noChangeArrowheads="1"/>
          </p:cNvSpPr>
          <p:nvPr>
            <p:ph type="dt" sz="half" idx="10"/>
          </p:nvPr>
        </p:nvSpPr>
        <p:spPr>
          <a:ln/>
        </p:spPr>
        <p:txBody>
          <a:bodyPr/>
          <a:lstStyle>
            <a:lvl1pPr>
              <a:defRPr/>
            </a:lvl1pPr>
          </a:lstStyle>
          <a:p>
            <a:pPr>
              <a:defRPr/>
            </a:pPr>
            <a:endParaRPr lang="en-US"/>
          </a:p>
        </p:txBody>
      </p:sp>
      <p:sp>
        <p:nvSpPr>
          <p:cNvPr id="7" name="Rectangle 3"/>
          <p:cNvSpPr>
            <a:spLocks noGrp="1" noChangeArrowheads="1"/>
          </p:cNvSpPr>
          <p:nvPr>
            <p:ph type="sldNum" sz="quarter" idx="11"/>
          </p:nvPr>
        </p:nvSpPr>
        <p:spPr>
          <a:ln/>
        </p:spPr>
        <p:txBody>
          <a:bodyPr/>
          <a:lstStyle>
            <a:lvl1pPr>
              <a:defRPr/>
            </a:lvl1pPr>
          </a:lstStyle>
          <a:p>
            <a:pPr>
              <a:defRPr/>
            </a:pPr>
            <a:fld id="{2C822F64-9121-4F3F-A39E-5F9EA8918EE3}" type="slidenum">
              <a:rPr lang="en-US"/>
              <a:pPr>
                <a:defRPr/>
              </a:pPr>
              <a:t>‹#›</a:t>
            </a:fld>
            <a:endParaRPr lang="en-US"/>
          </a:p>
        </p:txBody>
      </p:sp>
      <p:sp>
        <p:nvSpPr>
          <p:cNvPr id="8"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IN"/>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960C7FD5-4FBF-485E-A3D1-9940EC3318E1}"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FE6889F8-B31F-4AF0-BB40-B7D16B8C6C02}" type="slidenum">
              <a:rPr lang="en-US"/>
              <a:pPr>
                <a:defRPr/>
              </a:pPr>
              <a:t>‹#›</a:t>
            </a:fld>
            <a:endParaRPr 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Rectangle 2"/>
          <p:cNvSpPr>
            <a:spLocks noGrp="1" noChangeArrowheads="1"/>
          </p:cNvSpPr>
          <p:nvPr>
            <p:ph type="dt" sz="half" idx="10"/>
          </p:nvPr>
        </p:nvSpPr>
        <p:spPr>
          <a:ln/>
        </p:spPr>
        <p:txBody>
          <a:bodyPr/>
          <a:lstStyle>
            <a:lvl1pPr>
              <a:defRPr/>
            </a:lvl1pPr>
          </a:lstStyle>
          <a:p>
            <a:pPr>
              <a:defRPr/>
            </a:pPr>
            <a:endParaRPr lang="en-US"/>
          </a:p>
        </p:txBody>
      </p:sp>
      <p:sp>
        <p:nvSpPr>
          <p:cNvPr id="7" name="Rectangle 3"/>
          <p:cNvSpPr>
            <a:spLocks noGrp="1" noChangeArrowheads="1"/>
          </p:cNvSpPr>
          <p:nvPr>
            <p:ph type="sldNum" sz="quarter" idx="11"/>
          </p:nvPr>
        </p:nvSpPr>
        <p:spPr>
          <a:ln/>
        </p:spPr>
        <p:txBody>
          <a:bodyPr/>
          <a:lstStyle>
            <a:lvl1pPr>
              <a:defRPr/>
            </a:lvl1pPr>
          </a:lstStyle>
          <a:p>
            <a:pPr>
              <a:defRPr/>
            </a:pPr>
            <a:fld id="{47A3FA31-9E35-49A3-99A6-D940934B56F9}" type="slidenum">
              <a:rPr lang="en-US"/>
              <a:pPr>
                <a:defRPr/>
              </a:pPr>
              <a:t>‹#›</a:t>
            </a:fld>
            <a:endParaRPr lang="en-US"/>
          </a:p>
        </p:txBody>
      </p:sp>
      <p:sp>
        <p:nvSpPr>
          <p:cNvPr id="8"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076F663-AEAE-4722-9BB6-1318F7A0E20C}"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9BAE18D-24E8-4C91-8DFE-5B706CC31056}"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D7514F0-9404-48BF-85E4-D6ABBC606C84}"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4F834F7C-E23F-490D-8B68-FD644E2F742F}"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C6E5C901-C985-4335-A079-E7468FEBA6E1}"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CCA8F523-F7B9-46D7-BB73-137C71D2FA4D}"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208431D-80FE-41C8-82B8-6561DF1F9F59}"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A6290E3-C6F5-4F95-ACFB-4F498BCAEF85}"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gi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65C5A9F8-8BA4-4800-8460-0DE69B99B77A}" type="slidenum">
              <a:rPr lang="en-US" smtClean="0"/>
              <a:pPr>
                <a:defRPr/>
              </a:pPr>
              <a:t>‹#›</a:t>
            </a:fld>
            <a:endParaRPr lang="en-US"/>
          </a:p>
        </p:txBody>
      </p:sp>
      <p:sp>
        <p:nvSpPr>
          <p:cNvPr id="7" name="Text Box 17"/>
          <p:cNvSpPr txBox="1">
            <a:spLocks noChangeArrowheads="1"/>
          </p:cNvSpPr>
          <p:nvPr userDrawn="1"/>
        </p:nvSpPr>
        <p:spPr bwMode="auto">
          <a:xfrm>
            <a:off x="0" y="6062663"/>
            <a:ext cx="9144000" cy="795337"/>
          </a:xfrm>
          <a:prstGeom prst="rect">
            <a:avLst/>
          </a:prstGeom>
          <a:solidFill>
            <a:schemeClr val="tx1"/>
          </a:solidFill>
          <a:ln w="15875">
            <a:solidFill>
              <a:srgbClr val="FF0000"/>
            </a:solidFill>
            <a:miter lim="800000"/>
            <a:headEnd/>
            <a:tailEnd/>
          </a:ln>
          <a:effectLst/>
        </p:spPr>
        <p:txBody>
          <a:bodyPr>
            <a:spAutoFit/>
          </a:bodyPr>
          <a:lstStyle/>
          <a:p>
            <a:pPr>
              <a:spcBef>
                <a:spcPct val="50000"/>
              </a:spcBef>
              <a:defRPr/>
            </a:pPr>
            <a:r>
              <a:rPr lang="en-US" i="1">
                <a:solidFill>
                  <a:srgbClr val="FF0000"/>
                </a:solidFill>
              </a:rPr>
              <a:t>                                                               </a:t>
            </a:r>
          </a:p>
          <a:p>
            <a:pPr>
              <a:spcBef>
                <a:spcPct val="50000"/>
              </a:spcBef>
              <a:defRPr/>
            </a:pPr>
            <a:endParaRPr lang="en-US" i="1">
              <a:solidFill>
                <a:srgbClr val="FF0000"/>
              </a:solidFill>
            </a:endParaRPr>
          </a:p>
        </p:txBody>
      </p:sp>
      <p:sp>
        <p:nvSpPr>
          <p:cNvPr id="8" name="Text Box 18"/>
          <p:cNvSpPr txBox="1">
            <a:spLocks noChangeArrowheads="1"/>
          </p:cNvSpPr>
          <p:nvPr userDrawn="1"/>
        </p:nvSpPr>
        <p:spPr bwMode="auto">
          <a:xfrm>
            <a:off x="2667000" y="6324600"/>
            <a:ext cx="4876800" cy="366713"/>
          </a:xfrm>
          <a:prstGeom prst="rect">
            <a:avLst/>
          </a:prstGeom>
          <a:noFill/>
          <a:ln w="9525">
            <a:noFill/>
            <a:miter lim="800000"/>
            <a:headEnd/>
            <a:tailEnd/>
          </a:ln>
          <a:effectLst/>
        </p:spPr>
        <p:txBody>
          <a:bodyPr>
            <a:spAutoFit/>
          </a:bodyPr>
          <a:lstStyle/>
          <a:p>
            <a:pPr algn="ctr">
              <a:spcBef>
                <a:spcPct val="50000"/>
              </a:spcBef>
              <a:defRPr/>
            </a:pPr>
            <a:r>
              <a:rPr lang="en-US">
                <a:solidFill>
                  <a:srgbClr val="FF0000"/>
                </a:solidFill>
                <a:effectLst>
                  <a:outerShdw blurRad="38100" dist="38100" dir="2700000" algn="tl">
                    <a:srgbClr val="000000"/>
                  </a:outerShdw>
                </a:effectLst>
              </a:rPr>
              <a:t>"India-The Emerging Opportunity"</a:t>
            </a:r>
          </a:p>
        </p:txBody>
      </p:sp>
      <p:pic>
        <p:nvPicPr>
          <p:cNvPr id="9" name="Picture 19" descr="indiaW"/>
          <p:cNvPicPr>
            <a:picLocks noChangeAspect="1" noChangeArrowheads="1" noCrop="1"/>
          </p:cNvPicPr>
          <p:nvPr userDrawn="1"/>
        </p:nvPicPr>
        <p:blipFill>
          <a:blip r:embed="rId17" cstate="print"/>
          <a:srcRect/>
          <a:stretch>
            <a:fillRect/>
          </a:stretch>
        </p:blipFill>
        <p:spPr bwMode="auto">
          <a:xfrm>
            <a:off x="0" y="6132513"/>
            <a:ext cx="1066800" cy="801687"/>
          </a:xfrm>
          <a:prstGeom prst="rect">
            <a:avLst/>
          </a:prstGeom>
          <a:noFill/>
          <a:ln w="9525">
            <a:noFill/>
            <a:miter lim="800000"/>
            <a:headEnd/>
            <a:tailEnd/>
          </a:ln>
        </p:spPr>
      </p:pic>
      <p:pic>
        <p:nvPicPr>
          <p:cNvPr id="10" name="Picture 6" descr="ST New Logo"/>
          <p:cNvPicPr>
            <a:picLocks noChangeAspect="1" noChangeArrowheads="1"/>
          </p:cNvPicPr>
          <p:nvPr userDrawn="1"/>
        </p:nvPicPr>
        <p:blipFill>
          <a:blip r:embed="rId18" cstate="print"/>
          <a:srcRect/>
          <a:stretch>
            <a:fillRect/>
          </a:stretch>
        </p:blipFill>
        <p:spPr bwMode="auto">
          <a:xfrm>
            <a:off x="7543800" y="6096000"/>
            <a:ext cx="1600200" cy="8318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 id="2147483846" r:id="rId12"/>
    <p:sldLayoutId id="2147483847" r:id="rId13"/>
    <p:sldLayoutId id="2147483848" r:id="rId14"/>
    <p:sldLayoutId id="2147483849"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152400"/>
            <a:ext cx="9144000" cy="2286000"/>
          </a:xfrm>
        </p:spPr>
        <p:txBody>
          <a:bodyPr>
            <a:normAutofit fontScale="90000"/>
          </a:bodyPr>
          <a:lstStyle/>
          <a:p>
            <a:pPr eaLnBrk="1" hangingPunct="1">
              <a:defRPr/>
            </a:pPr>
            <a:r>
              <a:rPr lang="en-US" sz="5400" b="1" dirty="0" smtClean="0">
                <a:solidFill>
                  <a:schemeClr val="tx2"/>
                </a:solidFill>
              </a:rPr>
              <a:t>The Way Forward for Chinese Manufacturers in to the Indian Security &amp; Fire Systems Market</a:t>
            </a:r>
            <a:endParaRPr lang="en-US" sz="5400" b="1" dirty="0" smtClean="0">
              <a:solidFill>
                <a:schemeClr val="tx2"/>
              </a:solidFill>
            </a:endParaRPr>
          </a:p>
        </p:txBody>
      </p:sp>
      <p:sp>
        <p:nvSpPr>
          <p:cNvPr id="2051" name="Rectangle 3"/>
          <p:cNvSpPr>
            <a:spLocks noGrp="1" noChangeArrowheads="1"/>
          </p:cNvSpPr>
          <p:nvPr>
            <p:ph type="subTitle" idx="1"/>
          </p:nvPr>
        </p:nvSpPr>
        <p:spPr>
          <a:xfrm>
            <a:off x="228600" y="2971800"/>
            <a:ext cx="3124200" cy="1371600"/>
          </a:xfrm>
        </p:spPr>
        <p:txBody>
          <a:bodyPr>
            <a:normAutofit/>
          </a:bodyPr>
          <a:lstStyle/>
          <a:p>
            <a:pPr eaLnBrk="1" hangingPunct="1">
              <a:lnSpc>
                <a:spcPct val="80000"/>
              </a:lnSpc>
              <a:defRPr/>
            </a:pPr>
            <a:r>
              <a:rPr lang="en-US" sz="5400" dirty="0" smtClean="0">
                <a:solidFill>
                  <a:schemeClr val="bg2">
                    <a:lumMod val="25000"/>
                  </a:schemeClr>
                </a:solidFill>
              </a:rPr>
              <a:t>GB </a:t>
            </a:r>
            <a:r>
              <a:rPr lang="en-US" sz="5400" dirty="0" smtClean="0">
                <a:solidFill>
                  <a:schemeClr val="bg2">
                    <a:lumMod val="25000"/>
                  </a:schemeClr>
                </a:solidFill>
              </a:rPr>
              <a:t>Singh</a:t>
            </a:r>
          </a:p>
          <a:p>
            <a:pPr eaLnBrk="1" hangingPunct="1">
              <a:lnSpc>
                <a:spcPct val="80000"/>
              </a:lnSpc>
              <a:defRPr/>
            </a:pPr>
            <a:r>
              <a:rPr lang="en-US" sz="2000" dirty="0" smtClean="0">
                <a:solidFill>
                  <a:schemeClr val="bg2">
                    <a:lumMod val="25000"/>
                  </a:schemeClr>
                </a:solidFill>
              </a:rPr>
              <a:t>Publisher </a:t>
            </a:r>
            <a:r>
              <a:rPr lang="en-US" sz="2000" dirty="0" smtClean="0">
                <a:solidFill>
                  <a:schemeClr val="bg2">
                    <a:lumMod val="25000"/>
                  </a:schemeClr>
                </a:solidFill>
              </a:rPr>
              <a:t>&amp; Editor</a:t>
            </a:r>
          </a:p>
        </p:txBody>
      </p:sp>
      <p:pic>
        <p:nvPicPr>
          <p:cNvPr id="4100" name="Picture 6" descr="ST New Logo"/>
          <p:cNvPicPr>
            <a:picLocks noChangeAspect="1" noChangeArrowheads="1"/>
          </p:cNvPicPr>
          <p:nvPr/>
        </p:nvPicPr>
        <p:blipFill>
          <a:blip r:embed="rId3" cstate="print"/>
          <a:srcRect/>
          <a:stretch>
            <a:fillRect/>
          </a:stretch>
        </p:blipFill>
        <p:spPr bwMode="auto">
          <a:xfrm>
            <a:off x="533400" y="4724400"/>
            <a:ext cx="2362200" cy="1228725"/>
          </a:xfrm>
          <a:prstGeom prst="rect">
            <a:avLst/>
          </a:prstGeom>
          <a:noFill/>
          <a:ln w="9525">
            <a:noFill/>
            <a:miter lim="800000"/>
            <a:headEnd/>
            <a:tailEnd/>
          </a:ln>
        </p:spPr>
      </p:pic>
      <p:pic>
        <p:nvPicPr>
          <p:cNvPr id="4101" name="Picture 7" descr="Security Update Logo (2)"/>
          <p:cNvPicPr>
            <a:picLocks noChangeAspect="1" noChangeArrowheads="1"/>
          </p:cNvPicPr>
          <p:nvPr/>
        </p:nvPicPr>
        <p:blipFill>
          <a:blip r:embed="rId4" cstate="print"/>
          <a:srcRect/>
          <a:stretch>
            <a:fillRect/>
          </a:stretch>
        </p:blipFill>
        <p:spPr bwMode="auto">
          <a:xfrm>
            <a:off x="6705600" y="4616450"/>
            <a:ext cx="2438400" cy="1250950"/>
          </a:xfrm>
          <a:prstGeom prst="rect">
            <a:avLst/>
          </a:prstGeom>
          <a:noFill/>
          <a:ln w="9525">
            <a:noFill/>
            <a:miter lim="800000"/>
            <a:headEnd/>
            <a:tailEnd/>
          </a:ln>
        </p:spPr>
      </p:pic>
      <p:pic>
        <p:nvPicPr>
          <p:cNvPr id="6" name="Content Placeholder 3" descr="Namaste.jpg"/>
          <p:cNvPicPr>
            <a:picLocks noChangeAspect="1"/>
          </p:cNvPicPr>
          <p:nvPr/>
        </p:nvPicPr>
        <p:blipFill>
          <a:blip r:embed="rId5" cstate="print"/>
          <a:srcRect/>
          <a:stretch>
            <a:fillRect/>
          </a:stretch>
        </p:blipFill>
        <p:spPr bwMode="auto">
          <a:xfrm>
            <a:off x="3429000" y="2819400"/>
            <a:ext cx="2349084" cy="4038600"/>
          </a:xfrm>
          <a:prstGeom prst="rect">
            <a:avLst/>
          </a:prstGeom>
          <a:noFill/>
          <a:ln w="9525">
            <a:noFill/>
            <a:miter lim="800000"/>
            <a:headEnd/>
            <a:tailEnd/>
          </a:ln>
          <a:effectLst/>
        </p:spPr>
      </p:pic>
      <p:sp>
        <p:nvSpPr>
          <p:cNvPr id="6146" name="AutoShape 2" descr="data:image/jpeg;base64,/9j/4AAQSkZJRgABAQAAAQABAAD/2wCEAAkGBxQSEhUUEhQWFhQXFxgYGBgYGRgYFhcYFxgWHx0YGRcYHSggGBolHRYZIjEhKCkrLi4uGB8zODMtNygtLisBCgoKDg0OGxAQGy0kICQvLCw1LC8vLC0wLS0tLDQsLCwsNCwsLCwtLCwsLSwsLCwsLjAsLCwsLCwsNCwsLCwvLP/AABEIAKEBOAMBIgACEQEDEQH/xAAcAAEAAgIDAQAAAAAAAAAAAAAABQYEBwECAwj/xABKEAACAQIDBAUGCgcHAwUAAAABAgMAEQQSIQUGEzEHQVFhcRQigZGSoSMyQlJTYpOx0dJUcoKiwcLiFRYzstPh8BdDoyRjlMPx/8QAGgEBAAMBAQEAAAAAAAAAAAAAAAECBAMFBv/EADERAAICAQEECAUEAwAAAAAAAAABAgMRBAUSITEUQVFhcYGR8BMyUqHRFSJCwSNy4f/aAAwDAQACEQMRAD8A3jSlKAUpSgFKUoBSvNZgSVB1HPur0qE0+QFK4JrhWB5G9SDtSlKAUpSgFKUoBSlKAUpSgFKUoBSlKAUpSgFKUoBSlKAUpSgFKUoBSlKAUpSgFKUoBSlY+LlK2t20BkVjYnE5SB6/CvZZARfqqIlfMSe2sWt1DqilHmzrVDefEmqito7Q+Sh8T/AV0mx9kyj438O3+FRtcL9bvRSr6+f4O9NHHMiU2GdX9H8a5x+2VTRPOb90enrquHaJLFU+KRYkdf8AtXjicQka5nYKO/8Ah21zq1TVSjHq6zT0TM96XoZ82LklIBY6kADkNe6rXBEEUKOQFq1RPvdkYGFASDcM/L2R+NReP3qxUvxp3A7EOQfuW99Xp1MYZby2d7NnWW4SwkbvpWm9xMMcTjkLksI7yknXVbZdT9Yg+ityVvotdkc4webq9MtPNQzl4yKUpXYyilKUApSlAKUpQClKUApSlAKUpQClKUApSlAKUpQClKUApSlAKUpQClKUArC2hzHprNrC2gOXpoDDaUqDbr0ryDaXrnEcvTWPiXtGe/SvD2lL9/gjZp1lGKrZmLeqsPaOIJORfT+Fe8kuSO/X1eNVPbW2uACqH4Vuv5gPX+ser11gqi2lHt4s9ampylwMzau2EwwyLZpOzqHe34VT8Zj3kbM7En7u4DqFYMk9zcm5PPvqa3Y3WnxxugyRA2aVuXgo+WfcOsit8KXLgkekoV0R35vzIh5q9sHgZpv8GGWQdqIzL7QFhW49h7jYTDWOTiyD5clmN+5fir6BfvqygVthou1nmW7ZgniuOe98CjdF2wpcOkzzxmN3ZVAa18iC99DpcsfZFXqsXaO0Y4FzytlUm17E6m+lgCeo1GHfDB/TfuSflrQrKqluOSXi0eRa7tTN27r49ieCdpUD/fHB/TfuS/lqR2ftaGf/AApFY9gPneydatG6uTxGSfmjlKmyKzKLXkzNpXDNbU1EYnefCRmzTpf6t3/yA1eU4x+Z4KxhKfypvwJilV7++uD+lP2cn5af31wf0p+zk/LXPpFP1L1R06Ld9D9GWGlV077YL6U/Zyflqwq1wD21eFkJ/K0yk6pw+dNeKOaVh47acMP+LIifrMAT4DmaiX32wQNuMT4JIf5aiVsI8JNLzJhTZPjGLfkyxUqCwm82HxJMUEh4hVreY4tYc7lbVmmQwh5J5VESi92soUXJuzHxA9Aq0ZxksxeSs65QeJLD7yQpWvtpdLWERiIklmt8oAIp8M5ze6vHBdL+GYgSwyxj5wyuB3kAg+oGrFDY9Kxtn46OeNZYXDxsLhhyP4Hu6qyGYAEk2A1JPICgOaVS9rdJ2BhYqrPMw58JQV9tiFPoJqOh6X8ITZoZ1HbaM+4PegNi0qO2JtuDFx8TDyB15G1wynsZTqp8akaAUqB2/vhhME4SeWzkXyqrOwHawUHLfqvzrL3f29DjYzJh2LIGKElWXzgAeTAX0YUBJ0rxxmLSJDJK6oii5ZiAo8SapON6V8Chsgml70QBf/Iyn3UBfKVTti9JOBxDhMzxOxsolUKCezMpKj0kVcaAUpSgFY+OW6+BrIrq63BHbQEJiOXprBxraKO8/wDPfUjiE0I7KisadR6f4V4W1Vht9yN2k4tEBvRtQQpfrAAUdrEfhrWtJsQWJZjck3J76lt78eZZyvyU09PWfuHoqGgiZ2VFF2ZgqjtZiAB6zU6avEFJ82fV6apV1rJaNwt0zjpS0lxh4z55GhdvowerTUnqHjcbww8CxqERQqqAFUCwAHUAOVYW72yUwmHjhTkg1PzmOrMfE3NSNexVWoLvPlNfrJamzP8AFcl/fmKUpXQwlC6TcZrDEPrOfuX+aqTFGzfFVmtzygm3qqS38x3ExsluSZUH7I1/eJq5dGWFy4UyHnJIxHgvm/eGrw509I1Ml74cD6KM+i6SMse3xNdzQuguyOo7WVgPWRXtshS0gIcxhAXaQc0VeZHadQAOskCt1TRBlKsAVIsQdQQeoitN7RjEMWKVOXlYi/YjErAesD2aW6JUtPOf+E6bWdITjjD4d/M7bf3klxTecSsfyUB08Wt8Zv8AgtUZDE7/ABEZrfNUtb1CsOF1zLnJC5hmI5hb6277Xre2x5IDEvkxQxgWGQiw8bdfjrSnTPUSblIvqrlo4JRj+DTPkE/0Mv2b/hT+zp/oJvs3/Ct6VxWn9Nj9Rh/V5fQvU0rsvZchmjEkciR5gXZ0ZVVFN2LMRYCwNT28u/zOTHhTkTkZPlt+qD8Ud/PwrF6R96DLIcNE3wSGzkfLcdX6qn3juFRO6G7UmOc65IVPnv13+ava1vVf0HkoSg3XU+fWb9yM4LUahYwuC99b7CKeYs1ySzHrNyxP3k17DBTHlDKfCN/wrdeyNhwYZcsMYXtbm58WOpqRrrHZ/azJPbCTxCHDvZrnov2a4lllkRkyoEXMpW+Y3NrjqyD11TelLeZsViWgVvgIGKgDk0i6M57bG6jwPbW9yK1I3Q7KTdsapY6k8E6k8z/idtbqqlXDdR5eovd9jm+BC7h7gHHo00shjhDFVygF3I5kE6BRy5G5v2VF79br/wBnzrGHLo65kYgBuZBU26xpr3it67r7HGDwsWHzZsgN2tbMWYsTa5tqT11pvpa2uJ8eUQ3WBRH+3cl/USF8VNdDgTfQdj24mIguShRZAOpWBykjxBX2RXHTFvO5k8ijayKAZrfKZtQh+qBY26yw7KzuhDZRVJ8Sw0crGnglyx8LkD9k1rvfHE8XHYp+2ZwPBDlHuUUBnbm7kzbQzMjLHEhyl2BN2sDlVRzIBBOo5is7fDo7lwMPHEqyxgqG80oy5iADa5uLkDn1itj9EmGybNjPW7yP++VHuUVi9M+KybPCfSTRr7OZ/vQVINadHG1Ww+0IcpOWVhE46mDmwv4MQfX21M7ydKGKkZ44MkKBmUMvnSEAkA5m0W4HULjtqA6PsNxNpYVf/cz/AGas/wDJW49v7t4GHDTy+R4e6RSODwk5qpI6u2oB8/SyFiWYlmJuSxJYntJOpNb56JMNk2bEet2kf98ge5RWgxyr6T3UwZj2fh475W8nQE9jMgJPrJoGaa6SN52xmJZFb4CJiqKOTMuhkPaSb27B4m+Tut0bT4yATmRIka+QFSzMBpewIyg9VWQdDSfpb/Zj81bI2Vghh4IoQbiKNEB5XCKBc+Nr1IPmfa2z2w80kMls0bFWtqDbrHcRY+mt+9HG0WxGzoHcksAyEnUnhsygk9ZsorRu9mOE+NxEqm6tK2U9qjzVPpCg1u/oxwhi2ZhwebBpPRI7MPcRQMtNKUoQKUpQGFj4ev0Gq9tFbW7if+e6rawvoagdsYQgH3V520qd+rK6jRpp7s1k0DNJmZm7ST6zep/o+hD7RwwPLOzelI3Ye9RVfZMpK9hI9WlZextoHDzxTLqY3DW7RyI9IJHpqscJo+1ui5VSjHm019j6TpUTs3eGCdFdG0Iv3+6ss7QTt91blfU1lSXqfCyrnF4aZl15zTBQSTooLHuA/wDyozE7YA5affUHvVtTJs3ESX1k+CXXU5yFJHeAWPorn0qty3YvL5nWvTznJLHNpepqnF40yO8h5uzOfFiSfvreuwIBBhoYiQCsa3uQNSLn3k1ordzDcfFwRdTSrf8AVBzN+6prL6QMcJtoTnQhW4a9ekYCn94N66zUf48y8j6TWaTpE40p4STfb3L+zam9m+kOFjZY3WScghVUhsp+c9uQHZzNas2Li87NBIGZcQyi6i7rLc5ZAOv4zBhpcMeyoXA4WSZgkKNI3zUBJHjbkO86Vt3cHcfyU8fEWae3mqNViB52PW5Gl+rUDtN8Sukn1HKddGz6Wm8yfrnq8EjXu3d3cThCeLGcg/7i3aMjtuPi/tWqHgxjIc0bFW+cpKn1jWvpSoTae6WDxFzJh4yx5soyP7SWJq0tGv4sz07aWMWx81+H+TVGzekDGw2vIJV7JRm/eFm99XSDpESbB4iRUMc0UY0PnJmc5UIbrGY8iAdKhd7+jZYYnnwrsVRSzRvqcq6kq410FzY3v21U8CLbPxRHNp8Mp/VAmI/eonZB4bNTp0eqgrK11pdnWs58iIMvie88z41N7N3yxmHjWKGUIi3sAkZ5m5JJW5NzUTsuJHmiWUkRtIiuQbEKzAEgnla9bc/6V4P58/tp+SqV1yfGJq1mo09WI3LOePLJQv8AqFtD6f8A8cX5a9sFvztGWSONcRq7qg+Di5uwHzO+rv8A9K8H8+f20/JWXsro6wuHmSZGlLRnMAzKVvYjUBRyvf0V1Vdvb9zz5a7Z+692Cz/qi3LXNKg97d5osBAZJNXNxHHfznbs7lHWerxsDrPnCM6Rt7RgYMqEeUSgiMfMHXIR2Dq7T3A1pPd/Y8mNxCwx3LObsx1yr8p2Pdf0kgddMZiZ8ficxvJPKwAUe5VHyVA9QuT1mt67i7pps+G2jTPYyv2nqRfqj36nwEkxs/Bx4TDrGgtHElh22UXJPaTqSe0mvmGSUsS7c2JY+JNz99fSO++J4ez8U3I8GQDxZSo97Cvm+GAuyoObEKPFiAPvoEfSW5uF4WAwqEWIhjv4lQT7yaofTnitMLH2mRz+yFA/zGtpxIFAUcgAB4CtJ9NWJzY5E6kgX1szk+4LQHl0NYbNtAt1RwufSSij3Ma2T0oYrh7MxHawVPbdQfcTVP6C8N52Kk7okH75P8tS3TbicuDiQfLnF/1VRz9+WgNMwQGRlQc3YKPFiB/GvqiNAoAHIAAeAr5u3Jw3E2hhV/8AeVvQnnn3LX0nQMx9oYjhRSSH5CM3sgn+FaE2t0iY7ExmN5ERWFmES5SwPMZiSQPAit+4zCrLG8cgujqVYXIurCxFxqNDWud9+jnCphZZ8MrRPEjSWzMyMqC7AhibGwNiOuhBQtxd1f7QnyM6pGli4zDiMvYic+7NyF+3SvoaKMKoVQAqgAAcgByAr5cwGOfDyJNGbPGwYdXLq8CND3E19Sqbi9CWc0pShApSlAK6SxBhY13pRrINB7/7FOFxji3mSXkQ9Rv8YeIa+nYRVcr6H3o3eix0Jjk0I1Rx8ZG7R2jqI6/fWlNvbpYrCMeJGWTqkQFkPjbVD3G3prDZU4cuR9ds7aELq1CTxJcPHwMDZ21ZYP8ADaw7DqP9vRUyN9JrfFX1mq5wG+a3sn8KcBvmt7J/Css9PXN5kjfKuuTzJImMRvVO3zQPAn7zarN0gTtHgMBh3PnsOLJyGoUdQ+tIfVVN2Psxp54osrWeRFOhFlLDMb9y3qxdKc7S49lUMVijSMWBtfVjb27eiuldUK4txWOoy2Rg9RXBdWZf0vuz26IsDnxrSHlFGT+05Cj3Z62k+7ODJLHC4csTckxISSesm2pqqdDmzymHllYWMkmUXFjljGnP6zPWwa3UxW4sngbT1Enqpbr5YXvzyYchhw0ZY5Iol5mwRRrbW2nM1Hf3xwP6XD7YqD6XsWVwaxqCTLIoNgT5qXY+8L6605wG+a3sn8KrZa4vCO2h2bDUVfEnJrib/O+WA/S4fbFdf764D9Ki9qtBcBvmt7J/CnAb5reyfwqnSJdht/RKPqf2/BszfzpAikhfD4Ul+IMryWIUIeYW+rEjS9rWNUzdmIzJicKoJaWIOgHPiYds4HddS4v2kdtdNk7qYvEkCOBwPnuCiDvu3P0Xrb25W56YBCb553Fne1gB8xB1Lf0n0ACIqVkssm6zTaGl11vMufa89r8MGh+dbT3P6SYxGsWNLKygASgFlYDlnA1Dd9iDz0rnfno7aR2nwYGZjd4rgXJ5shOgJ61NvHqrWuK2dNE2WSKRG7GRh/DX0VX99TNGdNtCpZf5Xv0Zvcb64D9Ki9qs/ZW28Pic3k8qSZbZspvbNe1/Gx9VfOfAb5reyfwrcXRDs8x4NpGFjLKx1FjlQBR7wx9Ndq7ZSlg8rXbNp09O+pNvgur3yLBvVvLDgIeJKbsbhIx8aRuwdg7T1eoHQO2Nq4jaGJzvd5HIVEUaKCdEQdn38zUz0s44PtOVb6RLGg1+ornw1c+qqphsa0bZo5GjYcmRyjC/OzKQa7nim9+jzclcCnEls2JceceYjB+Qv8T1+AFXOvmH+8mK/TMT/wDIl/PU5uRtjFTY/DRnF4hlaUFlM0jAqgLEEFtQQpqQbP6XJyuzZAPlPGvozg/y1p7czDiTH4VTy4yH2Dm/lre+++xTjMFLCts5AZL6DOhDAX6r2tfvr51ZZIJLENHLG3LVXRlNx4GoCPqevnbpHxXF2liWBuA6oO7IiKR7QasmbpI2g0eTjAaWLqih/aAsD3gCordrdyfHyhIgbX+ElNyiDrLHrb6vM+sgDa3QtgymBZz/AN2Z2H6qhU/zK1QPTnibyYWPsWRz+0UA/wApraWytnph4Y4YxZI1Cjt06z3k6nxrSfTFis+0St/8OKNfAnM/3OKkHTohwufaSN9HHI/uCf8A2VcOljejFYSWBMNKYwyOzWSNsxuoH+IptbXl21E9BmHvNiZPmoiD9tmJ/wAgqe6YN3ZMRDHPCpZ4M2ZRqxja1yB1lSoNuwmgI7or3nxmMxUi4jEGSNYSwXJEvnZ0AN0QHQX6+urj0h4wRbOxRY/GiaMd5lGQf5q0FsTbE2ElE2HfK4BF7AgqbXUg8xoPUKzN4t68VjcoxEl1U3CKAqA9thzPeb8zUAj9k4IzzxQgX4kiJ6GYAn0C5r6jrVPRNua6OMZiFK2BEKMLN5wsZCDqNLgeJPZW1qkMUpShApSlAKUpQCupJ7B6/wDaus0oUXNRUuPzHRwO4EVGS0YNki7SdSKfFyP5DXjxZ/oo/tW/06wOPpfPp25tPvrg4j6/73+9Ml/hd5nGbEfRR/an/TrjjYj6GP7U/wCnXhHIQQSTYc7nS1emMJDXDGxF+elMkfD44yduPifoY/tT+SnHxP0Mf2p/JXfAYpctmcekjkazFmU8mB69COVSUaw8EccRivoY/tT+WnHxX0Mf2h/LWRjWut1bkeo/hWAJDe2Y3HMX1HoqMl4wysnvx8V9DH9ofy1wcRivoI/tP6ax+PpfPp25tPXehn+v12+N19nPnTJPwu89/KcV9BH9p/TXPlOL+gj+0/prrFi2Btmv3HU/jUhhcUrjQjTnY3pkrKDRg+U4v6CP7T+muPKcV9BH9p/TWRi9oBTlBF+8jT0VhNOSTdzcc9bW9HVTJMa2z18oxX0Ef2n9NPKcV9BH9p/TWOcR9f8Ae/3qSwEwKgEi99NdSO7tomJQwsmEzYg6nDRE/r/01xfEfo0Ptj8tZeJPn2vqdbX19VeStckA3I5i+o8ak5njfEfo0Ptj8tF8oBuMNCCOvOL+vLXs7W5m3ibV2SUKwzMB4kD76A6DE4r6CP7T+mo/auyTidcRgsPIRyLNdgO5slx66sEk6hc1xbtuLH01hSSXNidTyF/uFAViHczDqbjZ+HPc0rMPUwIqw4bjxqEjw0KKOSq+VR4AJYV2JFr3FuV7i169IsTl1zDLy5i3oPbQDyjE/Qx/an8lYk+Dd2LPg8MzHmzMCTYW1Jj10FS4xSfPX1isbFSC9wwt23FvXQGNhIpY78PDQJfnlfLe3blj1rI42I+hj+1b/TrvhpQNSQARzJ0r1lxagaMpJ0Go50BXdpbsQzsXlwOGLHmwkKsfFljBPpr02Tuvh4WDJg8OrDk2YyMPBnS49FSLyi5uwv13I0/CuVHWPWPxoCRUt1geu/8ACuwrFwmIvpcHsI1rLoBSlKAUpSgFKV1agMHFjOSDqOVvvqnbL2HGMdP8AoRFiaPzLKGsDdDa179lXXJWBFteBpBGJVLFioGtiw5qG+KW7gb1U68DXkWz8R5FGLeZ5QDw+G3EBufOJ+b6K91wdsVOZIxY4hiC2GklJGbmrrov/DW0nKopZiAoFySbAAcySeQryxuOjhUPIwVSQBzJJPIADUnuFOJTJA707OaTDyAM4yo5yp8shTZTpci/UOdQ21IMQ2Dw0awO0Qww4mVlRywTRCGIbKLXIAueVWxtu4bzPhk+EAK66EE2BJ+T52mttRapB00oskt5ZrTGbJz4XAscP8JxIUfzbuY1Vh51tQpABseXXUvitmOm04xhAkSrhbBjGWiHwjkrYEAE3vzqyjHxLIyFwHReIy63CfO7x4V7owcB1N1YBge0MLg++pDSbK1uVhJBs10ClJCZcuYFSGI802PVe1Ru7GDjVsMpwk4xKl+NIQ6BefnO50kB6her0oI5U8uQOsTMBIwJVesheZ7hrQhrBq2DZmI8giupyeUD4PhPxQbnzib/ABf2fTWRtTZbuMUvDez49dQjfEPFBYaajXnyrZuNxaRIXkYKotcnvNgO8km1qwpN4cMqK5lUKxYA681+NcWutuu9rddSRkocflME2JaRHaRMOIkdUYiQ5lCuCBqbEE/qmszcqCXCzmN4XjWSJTckMvFUWJzISFzamxN9BV4nx6B1jzDO4JUdZC8yO7vrFwG0oZsyxSK5WxNr8rkXF+YuDqLioLIpO2dhyYjGzqqpYxJ58isQNF1jI0z/AO9esmEbCy4gPHNIJMMkcbojPnZYwtmKg2JOutXpLXt2Wv6b/hXn/bkHE4XEGfNltrbN8zNbLm+re9EJdxrjHbJdPIlkjPmwMHvC8yqSzkBkT5Wo8D4V7bJRoG2dJJDMqx+UZvMd2swIDZQt1BLaDurYi7WhKq4cZWfhqbHV8xXLy+cpHorxw+8EDtlRyTcj4klrre4zZbdR66kqVfaofE4xJIFkGbBzKjMjJZ7yAA5gMpvyv3GsbdjDRpJhguFmWdFbiyEPGFNtS5OkgPUP+C6w7agdY3WQFZCwQgHzioYkctCAp59lYzbx4U3HEsVUubo62UEAnVeVzQgrm/GGDzRuUkJETAfAmeAm580hTmR/rdluyoTG4VzNh2lw4jAwiqVaCXEIpEktlyg5gbWNifNvatiYraUUROdwpVOIdDolwM2g5XNq6/3iw+VnMmVVy5iyOoGY2HxlHXQFOxeFXiwPPA8mFGGyoqQuEWXMb/A847jlfu7NOMPGYJcFOcPMkKxyIVs0rpctbNYXAObQW05aWtV/XFozvGGu6qrMNdA98pvy1yn1VgDbEHE4XFXPmy21tm+ZmtlzfVvegKFLsmVsPCDEw4u0GkAdCcqOAA0iDkumt7aeNeLbNdImQxOJRjoyyKhEQULJZo7fJ7/CtmrtWIqr5xld+GpsdXzFcvL5wI9FeEW14JGRUkBZwxQajNw2Kta46iD6qArE2wIjtRAcOphMDM3meYZC76k2tm5d9dNs7vg49Y1DjDT/AAsygHhl4w2hPIZtLj/a1p/tqBI1laQCN2yqxvYtci3K/wAk+qpKUaUBTekDDFsNGEQtaZNApawCv8leruqJxMCHCSRpDmlaVOHwsNJh8r9TnNflr53fbrvWxFGte9AapxWBk8jxEbxSHE+UK0jZWbii5sykDVR2DlfvrP2lurPDBKwCkSSxNJDhwwXhJmzBVJuSSQbd3q2PXBNAUXdvDDyySTDxPFhuEAQyNGGluNVVuwX18e2r0DXhlr3XlQHNKUoBSlKAVxauaUB5NFcEdoqpwbJxHAhwhiVVikjJmzrlKxuGzKvx87W6wBqdat8hIBIFzbQdvdVci3xiJjurAPC0pJtZMoclG+taJ/ZoSRk2wZ3jnR4mMjJOOMZ/MkLNeICO/VoNQoFuu9TWPWZcNEIMP8IMoCkxsYRYgsC7ZWYC4GvX2XrEl3zVI2eSF1ZTF5lwTlljMmbwCq1/1DWRJvUiySKyMETjWkuMrNAis6geDH2TQghMfu3I8axwwyR54xG7NNGeUrNmmUXzfGZwUPNrEAVcsRDIWQpIFUHz1KZi400DXGXr1151HbI3hXENGqxsC0bSNf8A7eV8mVvrFg3smu2G26ZZCscEjxrKYmkBQAMvxjlJuUB0v7qAhtu7vzSTYiaIWcRxCI3Fn82VZYyL6Ahl1NtQOw14zbExVlAVi/CgWJxLlXDMigPmQHzrkE6Br8jpUrgd6hIImaB0jlkMSuSpHEuwAIBvYlSL25+uuNnb3xy52yFURHdjnjLKE5h4w2dD2C1AMFsiVcUcx/8ATRl5IvO1LzWupF72Q8S3V8IOysnEbK/9bDMiC2WUSvpckrGEv1nRSO70157B3qixUnDUWbJxAA8b+bcAhsjHI4uLqe2vYbcLSukUDyLG4jd1KABiATZWILBbi5++gGPxMsmGzwwZpSRljcp5pDaOSWym1swsddNeuoCTYs4TMkLlnixETiR4s5ecoeMSrFctwbgagAaVMrvOpIbhPwDLwRNdcufNlvlvmyZtM1Y8O92bJbDSWkd4kOZPOdCdNSLLodT2GgPY7FK4jDSIgORHWWTQE2jRUvfUjQ8uVddjYOfyl5ZYxGDEEIzhwWVtOFbVI7XJBtckaddSGy9sLNC0pUoELq4axKmMkNqNCNKwo95GMLTnDSCIRNKrFk85QLgEA3UkajnQEpEnwj+CfzVXDsvELiM0UZjBnzuwkVsO6Frsxia7LKR80DXW9S+zNu8WURNE8bGITJmKnMhIHyScpuRpUxQnJTMNu7KscJPEzrizIycQcNY+NI2YLe18pB011Nemw8BNEcrw4gefKb8aPgWdnIPDz35MOrnVvpQgoOzN3cThzhWRMyqpklizoMs4hZNGJtZ7gG19Revc7PxMkGIEmGfymdDmkLw5NPixIBISqDq77k86u9KApm2t3ZSZuFxJA+FMYMkgY5+IpyjMdBYX7K74rZks0LRmGexkgJE00cgKLKpcC0ht5tye2rhSgKzuvsibDz4jiedHkiSF7glkQyWDC97qHC3IF7VxsnCYiFUw/BRkWVmMzMpUozs1wl84l863K3XerPSgKZDu7KEhPwmdcXxGQyAxrHxnbMFva+Ug6a61i4Xdec8K44bxx4go+ZTkmOKzx3AJuChN+5iOdX2lAUTCbvYqSOKORY41SKUNnAkBednDACOQEFU5Nf5Z9Fr2IJeBGs4tKoytqDmy6Brg/KAB9NSFKA65a7UpQCuuWu1KA6ha7UpQClKUApSlAKUpQCq3PuZAyyqWcCSXimxHm/Hui6aIeI+n1zVkpQERjt3YpZhM17iNo8otlIIYXItzAdgP1qxn3ShOHjgLORG5fNcZ2JLZsxtqGDEHuqwUoCGh3eVGnaOSRHmZWLDLdLMWKpcEAEsxP6xrmHYASQvHNKiNIZWiUqELnmb5c2U9a5rVMUoCqbu7sMscPlDyXjd5BDdDGHzPle6jMdDe2a1+qstd1Iy+eWSSXzXUB8lwJAVa7qgZ9CQMxNqsFKAhsJsIxoyLiZrZAiG0V4wORUiMXa2l2vQ7vgSM6TTRh2V5EQqFdlAF7lcy3sL2IvUzSgIJd2Iww+Ek4Qk4ohuvD4mbNf4ua2bXLmtfqrtht240EIDueDK8q3y6tJnuDpy88+oVN0oCIwmwVj0Ej5DJM7ocuWTjXuraXyi9xax7b1jpuuBE0JxE5iMbRKhKZUVhbSyAsQORa9qn6UBHQbIVZkmDNmSHgAaWK5gbnS+bSpGlKAUpSgFKUoBSlKAUpSgFKUoBSlKAUpSgFKUoBSlKAUpSgFKUoBSlKAUpSgFKUoBSlKAUpSgFKUoBSlKAUpSgFKUoBSlKAUpSgFKUoBSlKAUpSgFKUoBSlKAUpSgFKUoBSlKA/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8" name="Picture 7" descr="CPSE.jpg"/>
          <p:cNvPicPr>
            <a:picLocks noChangeAspect="1"/>
          </p:cNvPicPr>
          <p:nvPr/>
        </p:nvPicPr>
        <p:blipFill>
          <a:blip r:embed="rId6" cstate="print"/>
          <a:stretch>
            <a:fillRect/>
          </a:stretch>
        </p:blipFill>
        <p:spPr>
          <a:xfrm>
            <a:off x="5867399" y="3048000"/>
            <a:ext cx="3101009" cy="16002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0" y="4710113"/>
            <a:ext cx="9144000" cy="0"/>
          </a:xfrm>
          <a:prstGeom prst="rect">
            <a:avLst/>
          </a:prstGeom>
          <a:noFill/>
          <a:ln w="9525">
            <a:noFill/>
            <a:miter lim="800000"/>
            <a:headEnd/>
            <a:tailEnd/>
          </a:ln>
        </p:spPr>
        <p:txBody>
          <a:bodyPr wrap="none" anchor="ctr">
            <a:spAutoFit/>
          </a:bodyPr>
          <a:lstStyle/>
          <a:p>
            <a:pPr eaLnBrk="0" hangingPunct="0"/>
            <a:endParaRPr kumimoji="1" lang="en-IN" sz="2400" b="0">
              <a:latin typeface="Times New Roman" pitchFamily="18" charset="0"/>
            </a:endParaRPr>
          </a:p>
        </p:txBody>
      </p:sp>
      <p:sp>
        <p:nvSpPr>
          <p:cNvPr id="22531" name="Text Box 3"/>
          <p:cNvSpPr txBox="1">
            <a:spLocks noChangeArrowheads="1"/>
          </p:cNvSpPr>
          <p:nvPr/>
        </p:nvSpPr>
        <p:spPr bwMode="auto">
          <a:xfrm>
            <a:off x="4343400" y="5791200"/>
            <a:ext cx="4876800" cy="304800"/>
          </a:xfrm>
          <a:prstGeom prst="rect">
            <a:avLst/>
          </a:prstGeom>
          <a:noFill/>
          <a:ln w="9525">
            <a:noFill/>
            <a:miter lim="800000"/>
            <a:headEnd/>
            <a:tailEnd/>
          </a:ln>
        </p:spPr>
        <p:txBody>
          <a:bodyPr>
            <a:spAutoFit/>
          </a:bodyPr>
          <a:lstStyle/>
          <a:p>
            <a:pPr eaLnBrk="0" hangingPunct="0">
              <a:spcBef>
                <a:spcPct val="50000"/>
              </a:spcBef>
            </a:pPr>
            <a:r>
              <a:rPr lang="en-US" sz="1400" b="0">
                <a:latin typeface="Verdana" pitchFamily="34" charset="0"/>
              </a:rPr>
              <a:t>Not Counting Police &amp; Defense Supplies</a:t>
            </a:r>
          </a:p>
        </p:txBody>
      </p:sp>
      <p:sp>
        <p:nvSpPr>
          <p:cNvPr id="22532" name="Text Box 4"/>
          <p:cNvSpPr txBox="1">
            <a:spLocks noChangeArrowheads="1"/>
          </p:cNvSpPr>
          <p:nvPr/>
        </p:nvSpPr>
        <p:spPr bwMode="auto">
          <a:xfrm>
            <a:off x="381000" y="6477000"/>
            <a:ext cx="1600200" cy="366713"/>
          </a:xfrm>
          <a:prstGeom prst="rect">
            <a:avLst/>
          </a:prstGeom>
          <a:noFill/>
          <a:ln w="9525">
            <a:noFill/>
            <a:miter lim="800000"/>
            <a:headEnd/>
            <a:tailEnd/>
          </a:ln>
        </p:spPr>
        <p:txBody>
          <a:bodyPr>
            <a:spAutoFit/>
          </a:bodyPr>
          <a:lstStyle/>
          <a:p>
            <a:pPr eaLnBrk="0" hangingPunct="0">
              <a:spcBef>
                <a:spcPct val="50000"/>
              </a:spcBef>
            </a:pPr>
            <a:endParaRPr lang="en-IN">
              <a:latin typeface="Arial" charset="0"/>
            </a:endParaRPr>
          </a:p>
        </p:txBody>
      </p:sp>
      <p:sp>
        <p:nvSpPr>
          <p:cNvPr id="22533" name="WordArt 5"/>
          <p:cNvSpPr>
            <a:spLocks noChangeArrowheads="1" noChangeShapeType="1" noTextEdit="1"/>
          </p:cNvSpPr>
          <p:nvPr/>
        </p:nvSpPr>
        <p:spPr bwMode="auto">
          <a:xfrm>
            <a:off x="685800" y="152400"/>
            <a:ext cx="7772400" cy="533400"/>
          </a:xfrm>
          <a:prstGeom prst="rect">
            <a:avLst/>
          </a:prstGeom>
        </p:spPr>
        <p:txBody>
          <a:bodyPr wrap="none" fromWordArt="1">
            <a:prstTxWarp prst="textPlain">
              <a:avLst>
                <a:gd name="adj" fmla="val 50000"/>
              </a:avLst>
            </a:prstTxWarp>
          </a:bodyPr>
          <a:lstStyle/>
          <a:p>
            <a:pPr algn="ctr"/>
            <a:r>
              <a:rPr lang="en-US" sz="3600" kern="10" dirty="0" smtClean="0">
                <a:ln w="9525">
                  <a:noFill/>
                  <a:round/>
                  <a:headEnd/>
                  <a:tailEnd/>
                </a:ln>
                <a:solidFill>
                  <a:schemeClr val="tx2"/>
                </a:solidFill>
                <a:effectLst>
                  <a:outerShdw dist="45791" dir="2021404" algn="ctr" rotWithShape="0">
                    <a:srgbClr val="B2B2B2">
                      <a:alpha val="79999"/>
                    </a:srgbClr>
                  </a:outerShdw>
                </a:effectLst>
                <a:latin typeface="+mj-lt"/>
                <a:cs typeface="Times New Roman"/>
              </a:rPr>
              <a:t>Electronic </a:t>
            </a:r>
            <a:r>
              <a:rPr lang="en-US" sz="3600" kern="10" dirty="0">
                <a:ln w="9525">
                  <a:noFill/>
                  <a:round/>
                  <a:headEnd/>
                  <a:tailEnd/>
                </a:ln>
                <a:solidFill>
                  <a:schemeClr val="tx2"/>
                </a:solidFill>
                <a:effectLst>
                  <a:outerShdw dist="45791" dir="2021404" algn="ctr" rotWithShape="0">
                    <a:srgbClr val="B2B2B2">
                      <a:alpha val="79999"/>
                    </a:srgbClr>
                  </a:outerShdw>
                </a:effectLst>
                <a:latin typeface="+mj-lt"/>
                <a:cs typeface="Times New Roman"/>
              </a:rPr>
              <a:t>Security Systems Industry</a:t>
            </a:r>
          </a:p>
        </p:txBody>
      </p:sp>
      <p:graphicFrame>
        <p:nvGraphicFramePr>
          <p:cNvPr id="12391" name="Group 103"/>
          <p:cNvGraphicFramePr>
            <a:graphicFrameLocks noGrp="1"/>
          </p:cNvGraphicFramePr>
          <p:nvPr>
            <p:ph/>
          </p:nvPr>
        </p:nvGraphicFramePr>
        <p:xfrm>
          <a:off x="533400" y="840422"/>
          <a:ext cx="8001000" cy="4950778"/>
        </p:xfrm>
        <a:graphic>
          <a:graphicData uri="http://schemas.openxmlformats.org/drawingml/2006/table">
            <a:tbl>
              <a:tblPr/>
              <a:tblGrid>
                <a:gridCol w="3286125"/>
                <a:gridCol w="1285875"/>
                <a:gridCol w="1630363"/>
                <a:gridCol w="1798637"/>
              </a:tblGrid>
              <a:tr h="4953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IN" sz="1800" b="1" i="0" u="none" strike="noStrike" cap="none" normalizeH="0" baseline="0" dirty="0" smtClean="0">
                          <a:ln>
                            <a:noFill/>
                          </a:ln>
                          <a:solidFill>
                            <a:schemeClr val="tx1"/>
                          </a:solidFill>
                          <a:effectLst/>
                          <a:latin typeface="Garamond" pitchFamily="18" charset="0"/>
                          <a:cs typeface="Arial" charset="0"/>
                        </a:rPr>
                        <a:t>Product Sector</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IN" sz="1800" b="1" i="0" u="none" strike="noStrike" cap="none" normalizeH="0" baseline="0" dirty="0" smtClean="0">
                          <a:ln>
                            <a:noFill/>
                          </a:ln>
                          <a:solidFill>
                            <a:schemeClr val="tx1"/>
                          </a:solidFill>
                          <a:effectLst/>
                          <a:latin typeface="Garamond" pitchFamily="18" charset="0"/>
                          <a:cs typeface="Arial" charset="0"/>
                        </a:rPr>
                        <a:t>Proportion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IN" sz="1800" b="1" i="0" u="none" strike="noStrike" cap="none" normalizeH="0" baseline="0" dirty="0" smtClean="0">
                          <a:ln>
                            <a:noFill/>
                          </a:ln>
                          <a:solidFill>
                            <a:schemeClr val="tx1"/>
                          </a:solidFill>
                          <a:effectLst/>
                          <a:latin typeface="Garamond" pitchFamily="18" charset="0"/>
                          <a:cs typeface="Arial" charset="0"/>
                        </a:rPr>
                        <a:t>Market Size in US$ (Millions)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IN" sz="1800" b="1" i="0" u="none" strike="noStrike" cap="none" normalizeH="0" baseline="0" dirty="0" smtClean="0">
                          <a:ln>
                            <a:noFill/>
                          </a:ln>
                          <a:solidFill>
                            <a:schemeClr val="tx1"/>
                          </a:solidFill>
                          <a:effectLst/>
                          <a:latin typeface="Garamond" pitchFamily="18" charset="0"/>
                          <a:cs typeface="Arial" charset="0"/>
                        </a:rPr>
                        <a:t>Expected Annual Growth</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99CC"/>
                    </a:solidFill>
                  </a:tcPr>
                </a:tc>
              </a:tr>
              <a:tr h="7572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IN" sz="1800" b="1" i="0" u="none" strike="noStrike" cap="none" normalizeH="0" baseline="0" dirty="0" smtClean="0">
                          <a:ln>
                            <a:noFill/>
                          </a:ln>
                          <a:solidFill>
                            <a:schemeClr val="tx1"/>
                          </a:solidFill>
                          <a:effectLst/>
                          <a:latin typeface="Garamond" pitchFamily="18" charset="0"/>
                          <a:cs typeface="Arial" charset="0"/>
                        </a:rPr>
                        <a:t>CCTV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IN" sz="1600" b="1" i="0" u="none" strike="noStrike" cap="none" normalizeH="0" baseline="0" dirty="0" smtClean="0">
                          <a:ln>
                            <a:noFill/>
                          </a:ln>
                          <a:solidFill>
                            <a:schemeClr val="tx1"/>
                          </a:solidFill>
                          <a:effectLst/>
                          <a:latin typeface="Garamond" pitchFamily="18" charset="0"/>
                          <a:cs typeface="Arial" charset="0"/>
                        </a:rPr>
                        <a:t>(Commercial &amp; Industrial Cameras, Housings, Monitors, DVR/NVR's)</a:t>
                      </a:r>
                      <a:r>
                        <a:rPr kumimoji="0" lang="en-IN" sz="1800" b="1" i="0" u="none" strike="noStrike" cap="none" normalizeH="0" baseline="0" dirty="0" smtClean="0">
                          <a:ln>
                            <a:noFill/>
                          </a:ln>
                          <a:solidFill>
                            <a:schemeClr val="tx1"/>
                          </a:solidFill>
                          <a:effectLst/>
                          <a:latin typeface="Garamond" pitchFamily="18" charset="0"/>
                          <a:cs typeface="Arial" charset="0"/>
                        </a:rPr>
                        <a:t> </a:t>
                      </a:r>
                    </a:p>
                  </a:txBody>
                  <a:tcPr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IN" sz="2400" b="1" i="0" u="none" strike="noStrike" cap="none" normalizeH="0" baseline="0" dirty="0" smtClean="0">
                          <a:ln>
                            <a:noFill/>
                          </a:ln>
                          <a:solidFill>
                            <a:schemeClr val="tx1"/>
                          </a:solidFill>
                          <a:effectLst/>
                          <a:latin typeface="Garamond" pitchFamily="18" charset="0"/>
                          <a:cs typeface="Arial" charset="0"/>
                        </a:rPr>
                        <a:t>55%</a:t>
                      </a:r>
                    </a:p>
                  </a:txBody>
                  <a:tcPr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IN" sz="2400" b="1" i="0" u="none" strike="noStrike" cap="none" normalizeH="0" baseline="0" dirty="0" smtClean="0">
                          <a:ln>
                            <a:noFill/>
                          </a:ln>
                          <a:solidFill>
                            <a:schemeClr val="tx1"/>
                          </a:solidFill>
                          <a:effectLst/>
                          <a:latin typeface="Garamond" pitchFamily="18" charset="0"/>
                          <a:cs typeface="Arial" charset="0"/>
                        </a:rPr>
                        <a:t>275</a:t>
                      </a:r>
                    </a:p>
                  </a:txBody>
                  <a:tcPr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IN" sz="2400" b="1" i="0" u="none" strike="noStrike" cap="none" normalizeH="0" baseline="0" smtClean="0">
                          <a:ln>
                            <a:noFill/>
                          </a:ln>
                          <a:solidFill>
                            <a:schemeClr val="tx1"/>
                          </a:solidFill>
                          <a:effectLst/>
                          <a:latin typeface="Garamond" pitchFamily="18" charset="0"/>
                          <a:cs typeface="Arial" charset="0"/>
                        </a:rPr>
                        <a:t>40%</a:t>
                      </a:r>
                    </a:p>
                  </a:txBody>
                  <a:tcPr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0099CC"/>
                    </a:solidFill>
                  </a:tcPr>
                </a:tc>
              </a:tr>
              <a:tr h="7064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IN" sz="1800" b="1" i="0" u="none" strike="noStrike" cap="none" normalizeH="0" baseline="0" dirty="0" smtClean="0">
                          <a:ln>
                            <a:noFill/>
                          </a:ln>
                          <a:solidFill>
                            <a:schemeClr val="tx1"/>
                          </a:solidFill>
                          <a:effectLst/>
                          <a:latin typeface="Garamond" pitchFamily="18" charset="0"/>
                          <a:cs typeface="Arial" charset="0"/>
                        </a:rPr>
                        <a:t>Access Control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IN" sz="1600" b="1" i="0" u="none" strike="noStrike" cap="none" normalizeH="0" baseline="0" dirty="0" smtClean="0">
                          <a:ln>
                            <a:noFill/>
                          </a:ln>
                          <a:solidFill>
                            <a:schemeClr val="tx1"/>
                          </a:solidFill>
                          <a:effectLst/>
                          <a:latin typeface="Garamond" pitchFamily="18" charset="0"/>
                          <a:cs typeface="Arial" charset="0"/>
                        </a:rPr>
                        <a:t>(Controllers, Readers, Locking Hardware, Barriers, Cards)</a:t>
                      </a:r>
                    </a:p>
                  </a:txBody>
                  <a:tcPr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IN" sz="2400" b="1" i="0" u="none" strike="noStrike" cap="none" normalizeH="0" baseline="0" smtClean="0">
                          <a:ln>
                            <a:noFill/>
                          </a:ln>
                          <a:solidFill>
                            <a:schemeClr val="tx1"/>
                          </a:solidFill>
                          <a:effectLst/>
                          <a:latin typeface="Garamond" pitchFamily="18" charset="0"/>
                          <a:cs typeface="Arial" charset="0"/>
                        </a:rPr>
                        <a:t>24%</a:t>
                      </a:r>
                    </a:p>
                  </a:txBody>
                  <a:tcPr anchor="ctr" horzOverflow="overflow">
                    <a:lnL>
                      <a:noFill/>
                    </a:lnL>
                    <a:lnR>
                      <a:noFill/>
                    </a:lnR>
                    <a:lnT>
                      <a:noFill/>
                    </a:lnT>
                    <a:lnB>
                      <a:noFill/>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IN" sz="2400" b="1" i="0" u="none" strike="noStrike" cap="none" normalizeH="0" baseline="0" dirty="0" smtClean="0">
                          <a:ln>
                            <a:noFill/>
                          </a:ln>
                          <a:solidFill>
                            <a:schemeClr val="tx1"/>
                          </a:solidFill>
                          <a:effectLst/>
                          <a:latin typeface="Garamond" pitchFamily="18" charset="0"/>
                          <a:cs typeface="Arial" charset="0"/>
                        </a:rPr>
                        <a:t>120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IN" sz="2400" b="1" i="0" u="none" strike="noStrike" cap="none" normalizeH="0" baseline="0" dirty="0" smtClean="0">
                        <a:ln>
                          <a:noFill/>
                        </a:ln>
                        <a:solidFill>
                          <a:schemeClr val="tx1"/>
                        </a:solidFill>
                        <a:effectLst/>
                        <a:latin typeface="Garamond" pitchFamily="18" charset="0"/>
                        <a:cs typeface="Arial" charset="0"/>
                      </a:endParaRPr>
                    </a:p>
                  </a:txBody>
                  <a:tcPr anchor="ctr" horzOverflow="overflow">
                    <a:lnL>
                      <a:noFill/>
                    </a:lnL>
                    <a:lnR>
                      <a:noFill/>
                    </a:lnR>
                    <a:lnT>
                      <a:noFill/>
                    </a:lnT>
                    <a:lnB>
                      <a:noFill/>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IN" sz="2400" b="1" i="0" u="none" strike="noStrike" cap="none" normalizeH="0" baseline="0" smtClean="0">
                          <a:ln>
                            <a:noFill/>
                          </a:ln>
                          <a:solidFill>
                            <a:schemeClr val="tx1"/>
                          </a:solidFill>
                          <a:effectLst/>
                          <a:latin typeface="Garamond" pitchFamily="18" charset="0"/>
                          <a:cs typeface="Arial" charset="0"/>
                        </a:rPr>
                        <a:t>25%</a:t>
                      </a:r>
                    </a:p>
                  </a:txBody>
                  <a:tcPr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0099CC"/>
                    </a:solidFill>
                  </a:tcPr>
                </a:tc>
              </a:tr>
              <a:tr h="896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IN" sz="1800" b="1" i="0" u="none" strike="noStrike" cap="none" normalizeH="0" baseline="0" smtClean="0">
                          <a:ln>
                            <a:noFill/>
                          </a:ln>
                          <a:solidFill>
                            <a:schemeClr val="tx1"/>
                          </a:solidFill>
                          <a:effectLst/>
                          <a:latin typeface="Garamond" pitchFamily="18" charset="0"/>
                          <a:cs typeface="Arial" charset="0"/>
                        </a:rPr>
                        <a:t>Intrusion Detection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IN" sz="1600" b="1" i="0" u="none" strike="noStrike" cap="none" normalizeH="0" baseline="0" smtClean="0">
                          <a:ln>
                            <a:noFill/>
                          </a:ln>
                          <a:solidFill>
                            <a:schemeClr val="tx1"/>
                          </a:solidFill>
                          <a:effectLst/>
                          <a:latin typeface="Garamond" pitchFamily="18" charset="0"/>
                          <a:cs typeface="Arial" charset="0"/>
                        </a:rPr>
                        <a:t>(Perimeter &amp; Building Alarm Controllers &amp; Detectors.</a:t>
                      </a:r>
                    </a:p>
                  </a:txBody>
                  <a:tcPr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IN" sz="2400" b="1" i="0" u="none" strike="noStrike" cap="none" normalizeH="0" baseline="0" smtClean="0">
                          <a:ln>
                            <a:noFill/>
                          </a:ln>
                          <a:solidFill>
                            <a:schemeClr val="tx1"/>
                          </a:solidFill>
                          <a:effectLst/>
                          <a:latin typeface="Garamond" pitchFamily="18" charset="0"/>
                          <a:cs typeface="Arial" charset="0"/>
                        </a:rPr>
                        <a:t>2%</a:t>
                      </a:r>
                    </a:p>
                  </a:txBody>
                  <a:tcPr anchor="ctr" horzOverflow="overflow">
                    <a:lnL>
                      <a:noFill/>
                    </a:lnL>
                    <a:lnR>
                      <a:noFill/>
                    </a:lnR>
                    <a:lnT>
                      <a:noFill/>
                    </a:lnT>
                    <a:lnB>
                      <a:noFill/>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IN" sz="2400" b="1" i="0" u="none" strike="noStrike" cap="none" normalizeH="0" baseline="0" dirty="0" smtClean="0">
                          <a:ln>
                            <a:noFill/>
                          </a:ln>
                          <a:solidFill>
                            <a:schemeClr val="tx1"/>
                          </a:solidFill>
                          <a:effectLst/>
                          <a:latin typeface="Garamond" pitchFamily="18" charset="0"/>
                          <a:cs typeface="Arial" charset="0"/>
                        </a:rPr>
                        <a:t>10</a:t>
                      </a:r>
                    </a:p>
                  </a:txBody>
                  <a:tcPr anchor="ctr" horzOverflow="overflow">
                    <a:lnL>
                      <a:noFill/>
                    </a:lnL>
                    <a:lnR>
                      <a:noFill/>
                    </a:lnR>
                    <a:lnT>
                      <a:noFill/>
                    </a:lnT>
                    <a:lnB>
                      <a:noFill/>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IN" sz="2400" b="1" i="0" u="none" strike="noStrike" cap="none" normalizeH="0" baseline="0" dirty="0" smtClean="0">
                          <a:ln>
                            <a:noFill/>
                          </a:ln>
                          <a:solidFill>
                            <a:schemeClr val="tx1"/>
                          </a:solidFill>
                          <a:effectLst/>
                          <a:latin typeface="Garamond" pitchFamily="18" charset="0"/>
                          <a:cs typeface="Arial" charset="0"/>
                        </a:rPr>
                        <a:t>20%</a:t>
                      </a:r>
                    </a:p>
                  </a:txBody>
                  <a:tcPr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0099CC"/>
                    </a:solidFill>
                  </a:tcPr>
                </a:tc>
              </a:tr>
              <a:tr h="4953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IN" sz="1800" b="1" i="0" u="none" strike="noStrike" cap="none" normalizeH="0" baseline="0" dirty="0" smtClean="0">
                          <a:ln>
                            <a:noFill/>
                          </a:ln>
                          <a:solidFill>
                            <a:schemeClr val="tx1"/>
                          </a:solidFill>
                          <a:effectLst/>
                          <a:latin typeface="Garamond" pitchFamily="18" charset="0"/>
                          <a:cs typeface="Arial" charset="0"/>
                        </a:rPr>
                        <a:t>Door Intercom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IN" sz="1600" b="1" i="0" u="none" strike="noStrike" cap="none" normalizeH="0" baseline="0" dirty="0" smtClean="0">
                          <a:ln>
                            <a:noFill/>
                          </a:ln>
                          <a:solidFill>
                            <a:schemeClr val="tx1"/>
                          </a:solidFill>
                          <a:effectLst/>
                          <a:latin typeface="Garamond" pitchFamily="18" charset="0"/>
                          <a:cs typeface="Arial" charset="0"/>
                        </a:rPr>
                        <a:t>(Audio &amp; Video)</a:t>
                      </a:r>
                    </a:p>
                  </a:txBody>
                  <a:tcPr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IN" sz="2400" b="1" i="0" u="none" strike="noStrike" cap="none" normalizeH="0" baseline="0" dirty="0" smtClean="0">
                          <a:ln>
                            <a:noFill/>
                          </a:ln>
                          <a:solidFill>
                            <a:schemeClr val="tx1"/>
                          </a:solidFill>
                          <a:effectLst/>
                          <a:latin typeface="Garamond" pitchFamily="18" charset="0"/>
                          <a:cs typeface="Arial" charset="0"/>
                        </a:rPr>
                        <a:t>2%</a:t>
                      </a:r>
                    </a:p>
                  </a:txBody>
                  <a:tcPr anchor="ctr" horzOverflow="overflow">
                    <a:lnL>
                      <a:noFill/>
                    </a:lnL>
                    <a:lnR>
                      <a:noFill/>
                    </a:lnR>
                    <a:lnT>
                      <a:noFill/>
                    </a:lnT>
                    <a:lnB>
                      <a:noFill/>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IN" sz="2400" b="1" i="0" u="none" strike="noStrike" cap="none" normalizeH="0" baseline="0" smtClean="0">
                          <a:ln>
                            <a:noFill/>
                          </a:ln>
                          <a:solidFill>
                            <a:schemeClr val="tx1"/>
                          </a:solidFill>
                          <a:effectLst/>
                          <a:latin typeface="Garamond" pitchFamily="18" charset="0"/>
                          <a:cs typeface="Arial" charset="0"/>
                        </a:rPr>
                        <a:t>10</a:t>
                      </a:r>
                    </a:p>
                  </a:txBody>
                  <a:tcPr anchor="ctr" horzOverflow="overflow">
                    <a:lnL>
                      <a:noFill/>
                    </a:lnL>
                    <a:lnR>
                      <a:noFill/>
                    </a:lnR>
                    <a:lnT>
                      <a:noFill/>
                    </a:lnT>
                    <a:lnB>
                      <a:noFill/>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IN" sz="2400" b="1" i="0" u="none" strike="noStrike" cap="none" normalizeH="0" baseline="0" dirty="0" smtClean="0">
                          <a:ln>
                            <a:noFill/>
                          </a:ln>
                          <a:solidFill>
                            <a:schemeClr val="tx1"/>
                          </a:solidFill>
                          <a:effectLst/>
                          <a:latin typeface="Garamond" pitchFamily="18" charset="0"/>
                          <a:cs typeface="Arial" charset="0"/>
                        </a:rPr>
                        <a:t>30%</a:t>
                      </a:r>
                    </a:p>
                  </a:txBody>
                  <a:tcPr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0099CC"/>
                    </a:solidFill>
                  </a:tcPr>
                </a:tc>
              </a:tr>
              <a:tr h="4953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IN" sz="1800" b="1" i="0" u="none" strike="noStrike" cap="none" normalizeH="0" baseline="0" smtClean="0">
                          <a:ln>
                            <a:noFill/>
                          </a:ln>
                          <a:solidFill>
                            <a:schemeClr val="tx1"/>
                          </a:solidFill>
                          <a:effectLst/>
                          <a:latin typeface="Garamond" pitchFamily="18" charset="0"/>
                          <a:cs typeface="Arial" charset="0"/>
                        </a:rPr>
                        <a:t>Others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IN" sz="1600" b="1" i="0" u="none" strike="noStrike" cap="none" normalizeH="0" baseline="0" smtClean="0">
                          <a:ln>
                            <a:noFill/>
                          </a:ln>
                          <a:solidFill>
                            <a:schemeClr val="tx1"/>
                          </a:solidFill>
                          <a:effectLst/>
                          <a:latin typeface="Garamond" pitchFamily="18" charset="0"/>
                          <a:cs typeface="Arial" charset="0"/>
                        </a:rPr>
                        <a:t>(Metal Detectors, X-Ray etc)</a:t>
                      </a:r>
                    </a:p>
                  </a:txBody>
                  <a:tcPr anchor="ctr" horzOverflow="overflow">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IN" sz="2400" b="1" i="0" u="none" strike="noStrike" cap="none" normalizeH="0" baseline="0" smtClean="0">
                          <a:ln>
                            <a:noFill/>
                          </a:ln>
                          <a:solidFill>
                            <a:schemeClr val="tx1"/>
                          </a:solidFill>
                          <a:effectLst/>
                          <a:latin typeface="Garamond" pitchFamily="18" charset="0"/>
                          <a:cs typeface="Arial" charset="0"/>
                        </a:rPr>
                        <a:t>17%</a:t>
                      </a: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IN" sz="2400" b="1" i="0" u="none" strike="noStrike" cap="none" normalizeH="0" baseline="0" smtClean="0">
                          <a:ln>
                            <a:noFill/>
                          </a:ln>
                          <a:solidFill>
                            <a:schemeClr val="tx1"/>
                          </a:solidFill>
                          <a:effectLst/>
                          <a:latin typeface="Garamond" pitchFamily="18" charset="0"/>
                          <a:cs typeface="Arial" charset="0"/>
                        </a:rPr>
                        <a:t>85</a:t>
                      </a: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IN" sz="2400" b="1" i="0" u="none" strike="noStrike" cap="none" normalizeH="0" baseline="0" dirty="0" smtClean="0">
                          <a:ln>
                            <a:noFill/>
                          </a:ln>
                          <a:solidFill>
                            <a:schemeClr val="tx1"/>
                          </a:solidFill>
                          <a:effectLst/>
                          <a:latin typeface="Garamond" pitchFamily="18" charset="0"/>
                          <a:cs typeface="Arial" charset="0"/>
                        </a:rPr>
                        <a:t>30%</a:t>
                      </a:r>
                    </a:p>
                  </a:txBody>
                  <a:tcPr anchor="ctr"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0099CC"/>
                    </a:solidFill>
                  </a:tcPr>
                </a:tc>
              </a:tr>
              <a:tr h="2825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IN" sz="1800" b="1" i="0" u="none" strike="noStrike" cap="none" normalizeH="0" baseline="0" dirty="0" smtClean="0">
                          <a:ln>
                            <a:noFill/>
                          </a:ln>
                          <a:solidFill>
                            <a:schemeClr val="tx1"/>
                          </a:solidFill>
                          <a:effectLst/>
                          <a:latin typeface="Garamond" pitchFamily="18" charset="0"/>
                          <a:cs typeface="Arial" charset="0"/>
                        </a:rPr>
                        <a:t>TOTAL</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99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IN" sz="2400" b="1" i="0" u="none" strike="noStrike" cap="none" normalizeH="0" baseline="0" dirty="0" smtClean="0">
                        <a:ln>
                          <a:noFill/>
                        </a:ln>
                        <a:solidFill>
                          <a:schemeClr val="tx1"/>
                        </a:solidFill>
                        <a:effectLst/>
                        <a:latin typeface="Garamond"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IN" sz="2400" b="1" i="0" u="none" strike="noStrike" cap="none" normalizeH="0" baseline="0" dirty="0" smtClean="0">
                          <a:ln>
                            <a:noFill/>
                          </a:ln>
                          <a:solidFill>
                            <a:schemeClr val="tx1"/>
                          </a:solidFill>
                          <a:effectLst/>
                          <a:latin typeface="Garamond" pitchFamily="18" charset="0"/>
                          <a:cs typeface="Arial" charset="0"/>
                        </a:rPr>
                        <a:t>500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99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IN" sz="2400" b="1" i="0" u="none" strike="noStrike" cap="none" normalizeH="0" baseline="0" dirty="0" smtClean="0">
                          <a:ln>
                            <a:noFill/>
                          </a:ln>
                          <a:solidFill>
                            <a:schemeClr val="tx1"/>
                          </a:solidFill>
                          <a:effectLst/>
                          <a:latin typeface="Garamond" pitchFamily="18" charset="0"/>
                          <a:cs typeface="Arial" charset="0"/>
                        </a:rPr>
                        <a:t>24%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99CC"/>
                    </a:solidFill>
                  </a:tcPr>
                </a:tc>
              </a:tr>
            </a:tbl>
          </a:graphicData>
        </a:graphic>
      </p:graphicFrame>
      <p:sp>
        <p:nvSpPr>
          <p:cNvPr id="7" name="Text Box 3"/>
          <p:cNvSpPr txBox="1">
            <a:spLocks noChangeArrowheads="1"/>
          </p:cNvSpPr>
          <p:nvPr/>
        </p:nvSpPr>
        <p:spPr bwMode="auto">
          <a:xfrm>
            <a:off x="533400" y="5791200"/>
            <a:ext cx="2819400" cy="304800"/>
          </a:xfrm>
          <a:prstGeom prst="rect">
            <a:avLst/>
          </a:prstGeom>
          <a:noFill/>
          <a:ln w="9525">
            <a:noFill/>
            <a:miter lim="800000"/>
            <a:headEnd/>
            <a:tailEnd/>
          </a:ln>
        </p:spPr>
        <p:txBody>
          <a:bodyPr wrap="square">
            <a:spAutoFit/>
          </a:bodyPr>
          <a:lstStyle/>
          <a:p>
            <a:pPr eaLnBrk="0" hangingPunct="0">
              <a:spcBef>
                <a:spcPct val="50000"/>
              </a:spcBef>
            </a:pPr>
            <a:r>
              <a:rPr lang="en-US" sz="1400" b="0" dirty="0" smtClean="0">
                <a:latin typeface="Verdana" pitchFamily="34" charset="0"/>
              </a:rPr>
              <a:t>Source SECURITY TODAY</a:t>
            </a:r>
            <a:endParaRPr lang="en-US" sz="1400" b="0" dirty="0">
              <a:latin typeface="Verdan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rrowheads="1"/>
          </p:cNvSpPr>
          <p:nvPr>
            <p:ph type="title"/>
          </p:nvPr>
        </p:nvSpPr>
        <p:spPr>
          <a:xfrm>
            <a:off x="457200" y="-76200"/>
            <a:ext cx="8229600" cy="1143000"/>
          </a:xfrm>
        </p:spPr>
        <p:txBody>
          <a:bodyPr/>
          <a:lstStyle/>
          <a:p>
            <a:pPr eaLnBrk="1" hangingPunct="1">
              <a:defRPr/>
            </a:pPr>
            <a:r>
              <a:rPr lang="en-US" b="1" dirty="0" smtClean="0">
                <a:solidFill>
                  <a:schemeClr val="tx2"/>
                </a:solidFill>
              </a:rPr>
              <a:t>Indian ESS Market</a:t>
            </a:r>
          </a:p>
        </p:txBody>
      </p:sp>
      <p:pic>
        <p:nvPicPr>
          <p:cNvPr id="23555" name="Picture 4" descr="Graph - Market Segments.jpg"/>
          <p:cNvPicPr>
            <a:picLocks noChangeAspect="1"/>
          </p:cNvPicPr>
          <p:nvPr/>
        </p:nvPicPr>
        <p:blipFill>
          <a:blip r:embed="rId2" cstate="print"/>
          <a:srcRect/>
          <a:stretch>
            <a:fillRect/>
          </a:stretch>
        </p:blipFill>
        <p:spPr bwMode="auto">
          <a:xfrm>
            <a:off x="228600" y="838200"/>
            <a:ext cx="8510588" cy="51895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rrowheads="1"/>
          </p:cNvSpPr>
          <p:nvPr>
            <p:ph type="title"/>
          </p:nvPr>
        </p:nvSpPr>
        <p:spPr>
          <a:xfrm>
            <a:off x="457200" y="76200"/>
            <a:ext cx="8229600" cy="914400"/>
          </a:xfrm>
        </p:spPr>
        <p:txBody>
          <a:bodyPr/>
          <a:lstStyle/>
          <a:p>
            <a:pPr eaLnBrk="1" hangingPunct="1">
              <a:defRPr/>
            </a:pPr>
            <a:r>
              <a:rPr lang="en-US" b="1" dirty="0" smtClean="0">
                <a:solidFill>
                  <a:schemeClr val="tx2"/>
                </a:solidFill>
              </a:rPr>
              <a:t>Growth Impediments</a:t>
            </a:r>
          </a:p>
        </p:txBody>
      </p:sp>
      <p:sp>
        <p:nvSpPr>
          <p:cNvPr id="90115" name="Rectangle 3"/>
          <p:cNvSpPr>
            <a:spLocks noGrp="1" noChangeArrowheads="1"/>
          </p:cNvSpPr>
          <p:nvPr>
            <p:ph idx="1"/>
          </p:nvPr>
        </p:nvSpPr>
        <p:spPr/>
        <p:txBody>
          <a:bodyPr/>
          <a:lstStyle/>
          <a:p>
            <a:pPr eaLnBrk="1" hangingPunct="1">
              <a:defRPr/>
            </a:pPr>
            <a:r>
              <a:rPr lang="en-US" dirty="0" smtClean="0"/>
              <a:t>Absence of Security Systems Standards</a:t>
            </a:r>
          </a:p>
          <a:p>
            <a:pPr eaLnBrk="1" hangingPunct="1">
              <a:defRPr/>
            </a:pPr>
            <a:r>
              <a:rPr lang="en-US" dirty="0" smtClean="0"/>
              <a:t>Low level of local manufacturing </a:t>
            </a:r>
          </a:p>
          <a:p>
            <a:pPr eaLnBrk="1" hangingPunct="1">
              <a:defRPr/>
            </a:pPr>
            <a:r>
              <a:rPr lang="en-US" dirty="0" smtClean="0"/>
              <a:t>Poor installation &amp; after-sales-service support</a:t>
            </a:r>
          </a:p>
          <a:p>
            <a:pPr eaLnBrk="1" hangingPunct="1">
              <a:defRPr/>
            </a:pPr>
            <a:r>
              <a:rPr lang="en-US" dirty="0" smtClean="0"/>
              <a:t>Undervalued Imports and the active ‘Grey Market</a:t>
            </a:r>
            <a:r>
              <a:rPr lang="en-US" dirty="0" smtClean="0"/>
              <a:t>’.</a:t>
            </a:r>
          </a:p>
          <a:p>
            <a:pPr eaLnBrk="1" hangingPunct="1">
              <a:defRPr/>
            </a:pPr>
            <a:r>
              <a:rPr lang="en-US" dirty="0" smtClean="0"/>
              <a:t>The depreciating rupee has made imports expensive</a:t>
            </a:r>
            <a:endParaRPr lang="en-US" dirty="0" smtClean="0"/>
          </a:p>
          <a:p>
            <a:pPr eaLnBrk="1" hangingPunct="1">
              <a:defRPr/>
            </a:pP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a:xfrm>
            <a:off x="228600" y="-76200"/>
            <a:ext cx="8763000" cy="685800"/>
          </a:xfrm>
        </p:spPr>
        <p:txBody>
          <a:bodyPr>
            <a:normAutofit fontScale="90000"/>
          </a:bodyPr>
          <a:lstStyle/>
          <a:p>
            <a:pPr eaLnBrk="1" hangingPunct="1">
              <a:defRPr/>
            </a:pPr>
            <a:r>
              <a:rPr lang="en-US" b="1" dirty="0" smtClean="0">
                <a:solidFill>
                  <a:schemeClr val="tx2"/>
                </a:solidFill>
              </a:rPr>
              <a:t>Growth Drivers – The Way Forward</a:t>
            </a:r>
          </a:p>
        </p:txBody>
      </p:sp>
      <p:sp>
        <p:nvSpPr>
          <p:cNvPr id="14339" name="Rectangle 3"/>
          <p:cNvSpPr>
            <a:spLocks noGrp="1" noChangeArrowheads="1"/>
          </p:cNvSpPr>
          <p:nvPr>
            <p:ph type="body" sz="half" idx="1"/>
          </p:nvPr>
        </p:nvSpPr>
        <p:spPr>
          <a:xfrm>
            <a:off x="228600" y="990600"/>
            <a:ext cx="8915400" cy="4876800"/>
          </a:xfrm>
        </p:spPr>
        <p:txBody>
          <a:bodyPr/>
          <a:lstStyle/>
          <a:p>
            <a:pPr algn="just" eaLnBrk="1" hangingPunct="1">
              <a:lnSpc>
                <a:spcPct val="70000"/>
              </a:lnSpc>
              <a:defRPr/>
            </a:pPr>
            <a:r>
              <a:rPr lang="en-US" altLang="he-IL" sz="2400" dirty="0" smtClean="0"/>
              <a:t>Increasing </a:t>
            </a:r>
            <a:r>
              <a:rPr lang="en-US" altLang="he-IL" sz="2400" dirty="0" smtClean="0"/>
              <a:t>crime rates</a:t>
            </a:r>
          </a:p>
          <a:p>
            <a:pPr algn="just" eaLnBrk="1" hangingPunct="1">
              <a:lnSpc>
                <a:spcPct val="70000"/>
              </a:lnSpc>
              <a:defRPr/>
            </a:pPr>
            <a:r>
              <a:rPr lang="en-US" altLang="he-IL" sz="2400" dirty="0" smtClean="0"/>
              <a:t>Difference between the ‘Haves &amp; Have </a:t>
            </a:r>
            <a:r>
              <a:rPr lang="en-US" altLang="he-IL" sz="2400" dirty="0" err="1" smtClean="0"/>
              <a:t>nots’</a:t>
            </a:r>
            <a:endParaRPr lang="en-US" altLang="he-IL" sz="2400" dirty="0" smtClean="0"/>
          </a:p>
          <a:p>
            <a:pPr algn="just" eaLnBrk="1" hangingPunct="1">
              <a:lnSpc>
                <a:spcPct val="70000"/>
              </a:lnSpc>
              <a:defRPr/>
            </a:pPr>
            <a:r>
              <a:rPr lang="en-US" altLang="he-IL" sz="2400" dirty="0" smtClean="0"/>
              <a:t>Low faith in the law enforcement forces</a:t>
            </a:r>
          </a:p>
          <a:p>
            <a:pPr algn="just" eaLnBrk="1" hangingPunct="1">
              <a:lnSpc>
                <a:spcPct val="70000"/>
              </a:lnSpc>
              <a:defRPr/>
            </a:pPr>
            <a:r>
              <a:rPr lang="en-US" altLang="he-IL" sz="2400" dirty="0" smtClean="0"/>
              <a:t>Low Conviction Rate</a:t>
            </a:r>
          </a:p>
          <a:p>
            <a:pPr algn="just" eaLnBrk="1" hangingPunct="1">
              <a:lnSpc>
                <a:spcPct val="70000"/>
              </a:lnSpc>
              <a:defRPr/>
            </a:pPr>
            <a:r>
              <a:rPr lang="en-US" altLang="he-IL" sz="2400" dirty="0" smtClean="0"/>
              <a:t>Rise in general education &amp; awareness</a:t>
            </a:r>
          </a:p>
          <a:p>
            <a:pPr algn="just" eaLnBrk="1" hangingPunct="1">
              <a:lnSpc>
                <a:spcPct val="70000"/>
              </a:lnSpc>
              <a:defRPr/>
            </a:pPr>
            <a:r>
              <a:rPr lang="en-US" altLang="he-IL" sz="2400" dirty="0" smtClean="0"/>
              <a:t>Rise in income levels &amp; consumer  spending</a:t>
            </a:r>
          </a:p>
          <a:p>
            <a:pPr algn="just" eaLnBrk="1" hangingPunct="1">
              <a:lnSpc>
                <a:spcPct val="70000"/>
              </a:lnSpc>
              <a:defRPr/>
            </a:pPr>
            <a:r>
              <a:rPr lang="en-US" altLang="he-IL" sz="2400" dirty="0" smtClean="0"/>
              <a:t>Legislation</a:t>
            </a:r>
          </a:p>
          <a:p>
            <a:pPr eaLnBrk="1" hangingPunct="1">
              <a:lnSpc>
                <a:spcPct val="90000"/>
              </a:lnSpc>
              <a:defRPr/>
            </a:pPr>
            <a:r>
              <a:rPr lang="en-US" sz="2400" dirty="0" smtClean="0"/>
              <a:t>Terrorism &amp; Insurgency - (Homeland Security Market)</a:t>
            </a:r>
          </a:p>
          <a:p>
            <a:pPr eaLnBrk="1" hangingPunct="1">
              <a:lnSpc>
                <a:spcPct val="90000"/>
              </a:lnSpc>
              <a:defRPr/>
            </a:pPr>
            <a:r>
              <a:rPr lang="en-US" altLang="he-IL" sz="2400" dirty="0" smtClean="0"/>
              <a:t>Increased Government allocations for Police </a:t>
            </a:r>
            <a:r>
              <a:rPr lang="en-US" altLang="he-IL" sz="2400" dirty="0" err="1" smtClean="0"/>
              <a:t>Modernisation</a:t>
            </a:r>
            <a:r>
              <a:rPr lang="en-US" altLang="he-IL" sz="2400" dirty="0" smtClean="0"/>
              <a:t> &amp; Defense System Upgrades</a:t>
            </a:r>
          </a:p>
          <a:p>
            <a:pPr eaLnBrk="1" hangingPunct="1">
              <a:lnSpc>
                <a:spcPct val="90000"/>
              </a:lnSpc>
              <a:defRPr/>
            </a:pPr>
            <a:r>
              <a:rPr lang="en-US" sz="2400" dirty="0" smtClean="0"/>
              <a:t>Critical Infrastructure,  Commercial  Buildings, Nuclear Sector </a:t>
            </a:r>
          </a:p>
          <a:p>
            <a:pPr eaLnBrk="1" hangingPunct="1">
              <a:lnSpc>
                <a:spcPct val="90000"/>
              </a:lnSpc>
              <a:defRPr/>
            </a:pPr>
            <a:r>
              <a:rPr lang="en-US" sz="2400" dirty="0" smtClean="0"/>
              <a:t>Developments in the India Region (Pakistan, Afghanistan) </a:t>
            </a:r>
          </a:p>
          <a:p>
            <a:pPr eaLnBrk="1" hangingPunct="1">
              <a:lnSpc>
                <a:spcPct val="90000"/>
              </a:lnSpc>
              <a:defRPr/>
            </a:pPr>
            <a:endParaRPr lang="en-US" altLang="he-IL"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dissolve">
                                      <p:cBhvr>
                                        <p:cTn id="7" dur="500"/>
                                        <p:tgtEl>
                                          <p:spTgt spid="143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dissolve">
                                      <p:cBhvr>
                                        <p:cTn id="12" dur="500"/>
                                        <p:tgtEl>
                                          <p:spTgt spid="143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4339">
                                            <p:txEl>
                                              <p:pRg st="2" end="2"/>
                                            </p:txEl>
                                          </p:spTgt>
                                        </p:tgtEl>
                                        <p:attrNameLst>
                                          <p:attrName>style.visibility</p:attrName>
                                        </p:attrNameLst>
                                      </p:cBhvr>
                                      <p:to>
                                        <p:strVal val="visible"/>
                                      </p:to>
                                    </p:set>
                                    <p:animEffect transition="in" filter="dissolve">
                                      <p:cBhvr>
                                        <p:cTn id="17" dur="500"/>
                                        <p:tgtEl>
                                          <p:spTgt spid="1433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4339">
                                            <p:txEl>
                                              <p:pRg st="3" end="3"/>
                                            </p:txEl>
                                          </p:spTgt>
                                        </p:tgtEl>
                                        <p:attrNameLst>
                                          <p:attrName>style.visibility</p:attrName>
                                        </p:attrNameLst>
                                      </p:cBhvr>
                                      <p:to>
                                        <p:strVal val="visible"/>
                                      </p:to>
                                    </p:set>
                                    <p:animEffect transition="in" filter="dissolve">
                                      <p:cBhvr>
                                        <p:cTn id="22" dur="500"/>
                                        <p:tgtEl>
                                          <p:spTgt spid="1433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4339">
                                            <p:txEl>
                                              <p:pRg st="4" end="4"/>
                                            </p:txEl>
                                          </p:spTgt>
                                        </p:tgtEl>
                                        <p:attrNameLst>
                                          <p:attrName>style.visibility</p:attrName>
                                        </p:attrNameLst>
                                      </p:cBhvr>
                                      <p:to>
                                        <p:strVal val="visible"/>
                                      </p:to>
                                    </p:set>
                                    <p:animEffect transition="in" filter="dissolve">
                                      <p:cBhvr>
                                        <p:cTn id="27" dur="500"/>
                                        <p:tgtEl>
                                          <p:spTgt spid="1433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4339">
                                            <p:txEl>
                                              <p:pRg st="5" end="5"/>
                                            </p:txEl>
                                          </p:spTgt>
                                        </p:tgtEl>
                                        <p:attrNameLst>
                                          <p:attrName>style.visibility</p:attrName>
                                        </p:attrNameLst>
                                      </p:cBhvr>
                                      <p:to>
                                        <p:strVal val="visible"/>
                                      </p:to>
                                    </p:set>
                                    <p:animEffect transition="in" filter="dissolve">
                                      <p:cBhvr>
                                        <p:cTn id="32" dur="500"/>
                                        <p:tgtEl>
                                          <p:spTgt spid="1433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14339">
                                            <p:txEl>
                                              <p:pRg st="6" end="6"/>
                                            </p:txEl>
                                          </p:spTgt>
                                        </p:tgtEl>
                                        <p:attrNameLst>
                                          <p:attrName>style.visibility</p:attrName>
                                        </p:attrNameLst>
                                      </p:cBhvr>
                                      <p:to>
                                        <p:strVal val="visible"/>
                                      </p:to>
                                    </p:set>
                                    <p:animEffect transition="in" filter="dissolve">
                                      <p:cBhvr>
                                        <p:cTn id="37" dur="500"/>
                                        <p:tgtEl>
                                          <p:spTgt spid="1433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14339">
                                            <p:txEl>
                                              <p:pRg st="7" end="7"/>
                                            </p:txEl>
                                          </p:spTgt>
                                        </p:tgtEl>
                                        <p:attrNameLst>
                                          <p:attrName>style.visibility</p:attrName>
                                        </p:attrNameLst>
                                      </p:cBhvr>
                                      <p:to>
                                        <p:strVal val="visible"/>
                                      </p:to>
                                    </p:set>
                                    <p:animEffect transition="in" filter="dissolve">
                                      <p:cBhvr>
                                        <p:cTn id="42" dur="500"/>
                                        <p:tgtEl>
                                          <p:spTgt spid="1433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14339">
                                            <p:txEl>
                                              <p:pRg st="8" end="8"/>
                                            </p:txEl>
                                          </p:spTgt>
                                        </p:tgtEl>
                                        <p:attrNameLst>
                                          <p:attrName>style.visibility</p:attrName>
                                        </p:attrNameLst>
                                      </p:cBhvr>
                                      <p:to>
                                        <p:strVal val="visible"/>
                                      </p:to>
                                    </p:set>
                                    <p:animEffect transition="in" filter="dissolve">
                                      <p:cBhvr>
                                        <p:cTn id="47" dur="500"/>
                                        <p:tgtEl>
                                          <p:spTgt spid="1433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14339">
                                            <p:txEl>
                                              <p:pRg st="9" end="9"/>
                                            </p:txEl>
                                          </p:spTgt>
                                        </p:tgtEl>
                                        <p:attrNameLst>
                                          <p:attrName>style.visibility</p:attrName>
                                        </p:attrNameLst>
                                      </p:cBhvr>
                                      <p:to>
                                        <p:strVal val="visible"/>
                                      </p:to>
                                    </p:set>
                                    <p:animEffect transition="in" filter="dissolve">
                                      <p:cBhvr>
                                        <p:cTn id="52" dur="500"/>
                                        <p:tgtEl>
                                          <p:spTgt spid="14339">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14339">
                                            <p:txEl>
                                              <p:pRg st="10" end="10"/>
                                            </p:txEl>
                                          </p:spTgt>
                                        </p:tgtEl>
                                        <p:attrNameLst>
                                          <p:attrName>style.visibility</p:attrName>
                                        </p:attrNameLst>
                                      </p:cBhvr>
                                      <p:to>
                                        <p:strVal val="visible"/>
                                      </p:to>
                                    </p:set>
                                    <p:animEffect transition="in" filter="dissolve">
                                      <p:cBhvr>
                                        <p:cTn id="57" dur="500"/>
                                        <p:tgtEl>
                                          <p:spTgt spid="1433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84238"/>
          </a:xfrm>
        </p:spPr>
        <p:txBody>
          <a:bodyPr/>
          <a:lstStyle/>
          <a:p>
            <a:pPr eaLnBrk="1" hangingPunct="1">
              <a:defRPr/>
            </a:pPr>
            <a:r>
              <a:rPr lang="en-US" b="1" dirty="0" smtClean="0">
                <a:solidFill>
                  <a:schemeClr val="tx2"/>
                </a:solidFill>
              </a:rPr>
              <a:t>Homeland Security Market</a:t>
            </a:r>
            <a:endParaRPr lang="en-IN" b="1" dirty="0" smtClean="0">
              <a:solidFill>
                <a:schemeClr val="tx2"/>
              </a:solidFill>
            </a:endParaRPr>
          </a:p>
        </p:txBody>
      </p:sp>
      <p:sp>
        <p:nvSpPr>
          <p:cNvPr id="3" name="Text Placeholder 2"/>
          <p:cNvSpPr>
            <a:spLocks noGrp="1"/>
          </p:cNvSpPr>
          <p:nvPr>
            <p:ph type="body" sz="half" idx="1"/>
          </p:nvPr>
        </p:nvSpPr>
        <p:spPr>
          <a:xfrm>
            <a:off x="457200" y="1600200"/>
            <a:ext cx="8153400" cy="3886200"/>
          </a:xfrm>
        </p:spPr>
        <p:txBody>
          <a:bodyPr/>
          <a:lstStyle/>
          <a:p>
            <a:pPr eaLnBrk="1" hangingPunct="1">
              <a:defRPr/>
            </a:pPr>
            <a:r>
              <a:rPr lang="en-IN" sz="2400" dirty="0" smtClean="0"/>
              <a:t>The </a:t>
            </a:r>
            <a:r>
              <a:rPr lang="en-IN" sz="2400" dirty="0" err="1" smtClean="0"/>
              <a:t>Assocham</a:t>
            </a:r>
            <a:r>
              <a:rPr lang="en-IN" sz="2400" dirty="0" smtClean="0"/>
              <a:t>-KPMG report  of 2010 predicts that by 2020, India, along with Britain, Germany and France, might outgrow the United States, which presently enjoys a 34% of the market share in this field. </a:t>
            </a:r>
          </a:p>
          <a:p>
            <a:pPr eaLnBrk="1" hangingPunct="1">
              <a:defRPr/>
            </a:pPr>
            <a:endParaRPr lang="en-IN" sz="2400" dirty="0" smtClean="0"/>
          </a:p>
          <a:p>
            <a:pPr eaLnBrk="1" hangingPunct="1">
              <a:defRPr/>
            </a:pPr>
            <a:r>
              <a:rPr lang="en-IN" sz="2400" dirty="0" smtClean="0"/>
              <a:t>India, which currently shares 3.6% of global homeland expenditure, will require to take it upwards to 6% over the 10 years to effectively take on emerging security risks.</a:t>
            </a:r>
          </a:p>
          <a:p>
            <a:pPr eaLnBrk="1" hangingPunct="1">
              <a:defRPr/>
            </a:pPr>
            <a:endParaRPr lang="en-IN" sz="2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a:xfrm>
            <a:off x="1524000" y="-76200"/>
            <a:ext cx="6096000" cy="1143000"/>
          </a:xfrm>
        </p:spPr>
        <p:txBody>
          <a:bodyPr/>
          <a:lstStyle/>
          <a:p>
            <a:pPr eaLnBrk="1" hangingPunct="1">
              <a:defRPr/>
            </a:pPr>
            <a:r>
              <a:rPr lang="en-US" sz="4000" b="1" dirty="0" smtClean="0">
                <a:solidFill>
                  <a:schemeClr val="tx2"/>
                </a:solidFill>
              </a:rPr>
              <a:t>Current &amp; Future Trends</a:t>
            </a:r>
          </a:p>
        </p:txBody>
      </p:sp>
      <p:sp>
        <p:nvSpPr>
          <p:cNvPr id="15363" name="Rectangle 3"/>
          <p:cNvSpPr>
            <a:spLocks noGrp="1" noChangeArrowheads="1"/>
          </p:cNvSpPr>
          <p:nvPr>
            <p:ph type="body" sz="half" idx="1"/>
          </p:nvPr>
        </p:nvSpPr>
        <p:spPr>
          <a:xfrm>
            <a:off x="228600" y="1219200"/>
            <a:ext cx="8534400" cy="5029200"/>
          </a:xfrm>
        </p:spPr>
        <p:txBody>
          <a:bodyPr/>
          <a:lstStyle/>
          <a:p>
            <a:pPr algn="just" eaLnBrk="1" hangingPunct="1">
              <a:defRPr/>
            </a:pPr>
            <a:r>
              <a:rPr lang="en-US" altLang="he-IL" sz="2400" dirty="0" smtClean="0"/>
              <a:t>Trend towards one-stop shopping in the commercial and industrial markets as customers seek to decrease their systems integration costs</a:t>
            </a:r>
          </a:p>
          <a:p>
            <a:pPr algn="just" eaLnBrk="1" hangingPunct="1">
              <a:defRPr/>
            </a:pPr>
            <a:r>
              <a:rPr lang="en-US" altLang="he-IL" sz="2400" dirty="0" smtClean="0"/>
              <a:t>Move from Analog to Digital. IP Based systems gaining ground. Large companies increasing awareness</a:t>
            </a:r>
          </a:p>
          <a:p>
            <a:pPr algn="just" eaLnBrk="1" hangingPunct="1">
              <a:defRPr/>
            </a:pPr>
            <a:r>
              <a:rPr lang="en-US" altLang="he-IL" sz="2400" dirty="0" smtClean="0"/>
              <a:t>Convergence of IT &amp; Physical Security</a:t>
            </a:r>
          </a:p>
          <a:p>
            <a:pPr algn="just" eaLnBrk="1" hangingPunct="1">
              <a:defRPr/>
            </a:pPr>
            <a:r>
              <a:rPr lang="en-US" altLang="he-IL" sz="2400" dirty="0" smtClean="0"/>
              <a:t>Arrival of IT Network &amp; Communications players into the security systems arena (Cisco, D-Link, Tulip, HCL, TCS, WIPRO, Reliance etc)</a:t>
            </a:r>
          </a:p>
          <a:p>
            <a:pPr algn="just" eaLnBrk="1" hangingPunct="1">
              <a:defRPr/>
            </a:pPr>
            <a:r>
              <a:rPr lang="en-US" altLang="he-IL" sz="2400" dirty="0" smtClean="0"/>
              <a:t>Intelligent Facility Management Systems</a:t>
            </a:r>
          </a:p>
          <a:p>
            <a:pPr algn="just" eaLnBrk="1" hangingPunct="1">
              <a:defRPr/>
            </a:pPr>
            <a:r>
              <a:rPr lang="en-US" altLang="he-IL" sz="2400" dirty="0" smtClean="0"/>
              <a:t>City  surveillance projects – Safe Megacity Programs </a:t>
            </a:r>
          </a:p>
        </p:txBody>
      </p:sp>
      <p:sp>
        <p:nvSpPr>
          <p:cNvPr id="29700" name="TextBox 5"/>
          <p:cNvSpPr txBox="1">
            <a:spLocks noChangeArrowheads="1"/>
          </p:cNvSpPr>
          <p:nvPr/>
        </p:nvSpPr>
        <p:spPr bwMode="auto">
          <a:xfrm>
            <a:off x="2819400" y="762000"/>
            <a:ext cx="3429000" cy="369888"/>
          </a:xfrm>
          <a:prstGeom prst="rect">
            <a:avLst/>
          </a:prstGeom>
          <a:noFill/>
          <a:ln w="9525">
            <a:noFill/>
            <a:miter lim="800000"/>
            <a:headEnd/>
            <a:tailEnd/>
          </a:ln>
        </p:spPr>
        <p:txBody>
          <a:bodyPr>
            <a:spAutoFit/>
          </a:bodyPr>
          <a:lstStyle/>
          <a:p>
            <a:r>
              <a:rPr lang="en-US" dirty="0">
                <a:solidFill>
                  <a:schemeClr val="tx2"/>
                </a:solidFill>
              </a:rPr>
              <a:t>Physical Security Systems Sector</a:t>
            </a:r>
            <a:endParaRPr lang="en-IN"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dissolve">
                                      <p:cBhvr>
                                        <p:cTn id="7" dur="500"/>
                                        <p:tgtEl>
                                          <p:spTgt spid="153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dissolve">
                                      <p:cBhvr>
                                        <p:cTn id="12" dur="500"/>
                                        <p:tgtEl>
                                          <p:spTgt spid="153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dissolve">
                                      <p:cBhvr>
                                        <p:cTn id="17" dur="500"/>
                                        <p:tgtEl>
                                          <p:spTgt spid="153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animEffect transition="in" filter="dissolve">
                                      <p:cBhvr>
                                        <p:cTn id="22" dur="500"/>
                                        <p:tgtEl>
                                          <p:spTgt spid="153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5363">
                                            <p:txEl>
                                              <p:pRg st="4" end="4"/>
                                            </p:txEl>
                                          </p:spTgt>
                                        </p:tgtEl>
                                        <p:attrNameLst>
                                          <p:attrName>style.visibility</p:attrName>
                                        </p:attrNameLst>
                                      </p:cBhvr>
                                      <p:to>
                                        <p:strVal val="visible"/>
                                      </p:to>
                                    </p:set>
                                    <p:animEffect transition="in" filter="dissolve">
                                      <p:cBhvr>
                                        <p:cTn id="27" dur="500"/>
                                        <p:tgtEl>
                                          <p:spTgt spid="1536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5363">
                                            <p:txEl>
                                              <p:pRg st="5" end="5"/>
                                            </p:txEl>
                                          </p:spTgt>
                                        </p:tgtEl>
                                        <p:attrNameLst>
                                          <p:attrName>style.visibility</p:attrName>
                                        </p:attrNameLst>
                                      </p:cBhvr>
                                      <p:to>
                                        <p:strVal val="visible"/>
                                      </p:to>
                                    </p:set>
                                    <p:animEffect transition="in" filter="dissolve">
                                      <p:cBhvr>
                                        <p:cTn id="32" dur="500"/>
                                        <p:tgtEl>
                                          <p:spTgt spid="153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a:xfrm>
            <a:off x="1524000" y="-76200"/>
            <a:ext cx="6096000" cy="1143000"/>
          </a:xfrm>
        </p:spPr>
        <p:txBody>
          <a:bodyPr>
            <a:normAutofit/>
          </a:bodyPr>
          <a:lstStyle/>
          <a:p>
            <a:pPr eaLnBrk="1" hangingPunct="1">
              <a:defRPr/>
            </a:pPr>
            <a:r>
              <a:rPr lang="en-US" sz="4000" b="1" dirty="0" err="1" smtClean="0">
                <a:solidFill>
                  <a:schemeClr val="tx2"/>
                </a:solidFill>
              </a:rPr>
              <a:t>Pomising</a:t>
            </a:r>
            <a:r>
              <a:rPr lang="en-US" sz="4000" b="1" dirty="0" smtClean="0">
                <a:solidFill>
                  <a:schemeClr val="tx2"/>
                </a:solidFill>
              </a:rPr>
              <a:t> Growth Areas</a:t>
            </a:r>
            <a:endParaRPr lang="en-US" sz="4000" b="1" dirty="0" smtClean="0">
              <a:solidFill>
                <a:schemeClr val="tx2"/>
              </a:solidFill>
            </a:endParaRPr>
          </a:p>
        </p:txBody>
      </p:sp>
      <p:sp>
        <p:nvSpPr>
          <p:cNvPr id="15363" name="Rectangle 3"/>
          <p:cNvSpPr>
            <a:spLocks noGrp="1" noChangeArrowheads="1"/>
          </p:cNvSpPr>
          <p:nvPr>
            <p:ph type="body" sz="half" idx="1"/>
          </p:nvPr>
        </p:nvSpPr>
        <p:spPr>
          <a:xfrm>
            <a:off x="228600" y="1219200"/>
            <a:ext cx="8534400" cy="4800600"/>
          </a:xfrm>
        </p:spPr>
        <p:txBody>
          <a:bodyPr/>
          <a:lstStyle/>
          <a:p>
            <a:pPr algn="just" eaLnBrk="1" hangingPunct="1">
              <a:defRPr/>
            </a:pPr>
            <a:r>
              <a:rPr lang="en-IN" sz="2800" dirty="0" smtClean="0">
                <a:sym typeface="Wingdings" pitchFamily="2" charset="2"/>
              </a:rPr>
              <a:t>Residential Security &amp; </a:t>
            </a:r>
            <a:r>
              <a:rPr lang="en-IN" sz="2800" dirty="0" smtClean="0">
                <a:sym typeface="Wingdings" pitchFamily="2" charset="2"/>
              </a:rPr>
              <a:t>Home Automation Systems: </a:t>
            </a:r>
            <a:r>
              <a:rPr lang="en-IN" sz="2000" dirty="0" smtClean="0">
                <a:sym typeface="Wingdings" pitchFamily="2" charset="2"/>
              </a:rPr>
              <a:t>(</a:t>
            </a:r>
            <a:r>
              <a:rPr lang="en-IN" sz="2000" dirty="0" err="1" smtClean="0"/>
              <a:t>NCAER’s</a:t>
            </a:r>
            <a:r>
              <a:rPr lang="en-IN" sz="2000" dirty="0" smtClean="0"/>
              <a:t> </a:t>
            </a:r>
            <a:r>
              <a:rPr lang="en-IN" sz="2000" dirty="0" smtClean="0"/>
              <a:t>Macro Consumer Research says that by 2015-16, India will be a country of 53.3 million middle class households, translating into 267 million people falling in the </a:t>
            </a:r>
            <a:r>
              <a:rPr lang="en-IN" sz="2000" dirty="0" smtClean="0"/>
              <a:t>category)</a:t>
            </a:r>
            <a:r>
              <a:rPr lang="en-IN" sz="2800" dirty="0" smtClean="0"/>
              <a:t>.</a:t>
            </a:r>
            <a:endParaRPr lang="en-IN" sz="2800" dirty="0" smtClean="0">
              <a:sym typeface="Wingdings" pitchFamily="2" charset="2"/>
            </a:endParaRPr>
          </a:p>
          <a:p>
            <a:pPr algn="just" eaLnBrk="1" hangingPunct="1">
              <a:defRPr/>
            </a:pPr>
            <a:r>
              <a:rPr lang="en-US" altLang="he-IL" sz="2800" dirty="0" smtClean="0"/>
              <a:t>Biometrics – T&amp;A, Access Control</a:t>
            </a:r>
          </a:p>
          <a:p>
            <a:pPr algn="just" eaLnBrk="1" hangingPunct="1">
              <a:defRPr/>
            </a:pPr>
            <a:r>
              <a:rPr lang="en-US" altLang="he-IL" sz="2800" dirty="0" smtClean="0"/>
              <a:t>Monitoring Services</a:t>
            </a:r>
          </a:p>
          <a:p>
            <a:pPr algn="just" eaLnBrk="1" hangingPunct="1">
              <a:defRPr/>
            </a:pPr>
            <a:r>
              <a:rPr lang="en-US" altLang="he-IL" sz="2800" dirty="0" smtClean="0"/>
              <a:t>City Surveillance </a:t>
            </a:r>
            <a:endParaRPr lang="en-US" altLang="he-IL" sz="2800" dirty="0" smtClean="0"/>
          </a:p>
          <a:p>
            <a:pPr algn="just">
              <a:defRPr/>
            </a:pPr>
            <a:r>
              <a:rPr lang="en-US" altLang="he-IL" sz="2800" dirty="0"/>
              <a:t>Homeland Security </a:t>
            </a:r>
            <a:r>
              <a:rPr lang="en-US" altLang="he-IL" sz="2800" dirty="0" smtClean="0"/>
              <a:t>(Police </a:t>
            </a:r>
            <a:r>
              <a:rPr lang="en-US" altLang="he-IL" sz="2800" dirty="0" err="1" smtClean="0"/>
              <a:t>Modernisation</a:t>
            </a:r>
            <a:r>
              <a:rPr lang="en-US" altLang="he-IL" sz="2800" dirty="0" smtClean="0"/>
              <a:t>)</a:t>
            </a:r>
          </a:p>
          <a:p>
            <a:pPr algn="just">
              <a:defRPr/>
            </a:pPr>
            <a:r>
              <a:rPr lang="en-US" altLang="he-IL" sz="2800" dirty="0" smtClean="0"/>
              <a:t>Video Management Software Development</a:t>
            </a:r>
            <a:endParaRPr lang="en-US" altLang="he-IL" sz="2800" dirty="0"/>
          </a:p>
          <a:p>
            <a:pPr algn="just" eaLnBrk="1" hangingPunct="1">
              <a:defRPr/>
            </a:pPr>
            <a:endParaRPr lang="en-US" altLang="he-IL" sz="2000" dirty="0" smtClean="0"/>
          </a:p>
        </p:txBody>
      </p:sp>
      <p:sp>
        <p:nvSpPr>
          <p:cNvPr id="30724" name="TextBox 5"/>
          <p:cNvSpPr txBox="1">
            <a:spLocks noChangeArrowheads="1"/>
          </p:cNvSpPr>
          <p:nvPr/>
        </p:nvSpPr>
        <p:spPr bwMode="auto">
          <a:xfrm>
            <a:off x="2819400" y="762000"/>
            <a:ext cx="3810000" cy="369888"/>
          </a:xfrm>
          <a:prstGeom prst="rect">
            <a:avLst/>
          </a:prstGeom>
          <a:noFill/>
          <a:ln w="9525">
            <a:noFill/>
            <a:miter lim="800000"/>
            <a:headEnd/>
            <a:tailEnd/>
          </a:ln>
        </p:spPr>
        <p:txBody>
          <a:bodyPr>
            <a:spAutoFit/>
          </a:bodyPr>
          <a:lstStyle/>
          <a:p>
            <a:r>
              <a:rPr lang="en-US" dirty="0">
                <a:solidFill>
                  <a:schemeClr val="tx2"/>
                </a:solidFill>
              </a:rPr>
              <a:t>Physical Security Services Sector</a:t>
            </a:r>
            <a:endParaRPr lang="en-IN"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animEffect transition="in" filter="dissolve">
                                      <p:cBhvr>
                                        <p:cTn id="7" dur="500"/>
                                        <p:tgtEl>
                                          <p:spTgt spid="1536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5363">
                                            <p:txEl>
                                              <p:pRg st="0" end="0"/>
                                            </p:txEl>
                                          </p:spTgt>
                                        </p:tgtEl>
                                        <p:attrNameLst>
                                          <p:attrName>style.visibility</p:attrName>
                                        </p:attrNameLst>
                                      </p:cBhvr>
                                      <p:to>
                                        <p:strVal val="visible"/>
                                      </p:to>
                                    </p:set>
                                    <p:animEffect transition="in" filter="dissolve">
                                      <p:cBhvr>
                                        <p:cTn id="12" dur="500"/>
                                        <p:tgtEl>
                                          <p:spTgt spid="1536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dissolve">
                                      <p:cBhvr>
                                        <p:cTn id="17" dur="500"/>
                                        <p:tgtEl>
                                          <p:spTgt spid="153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animEffect transition="in" filter="dissolve">
                                      <p:cBhvr>
                                        <p:cTn id="22" dur="500"/>
                                        <p:tgtEl>
                                          <p:spTgt spid="153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5363">
                                            <p:txEl>
                                              <p:pRg st="4" end="4"/>
                                            </p:txEl>
                                          </p:spTgt>
                                        </p:tgtEl>
                                        <p:attrNameLst>
                                          <p:attrName>style.visibility</p:attrName>
                                        </p:attrNameLst>
                                      </p:cBhvr>
                                      <p:to>
                                        <p:strVal val="visible"/>
                                      </p:to>
                                    </p:set>
                                    <p:animEffect transition="in" filter="dissolve">
                                      <p:cBhvr>
                                        <p:cTn id="27" dur="500"/>
                                        <p:tgtEl>
                                          <p:spTgt spid="1536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5363">
                                            <p:txEl>
                                              <p:pRg st="5" end="5"/>
                                            </p:txEl>
                                          </p:spTgt>
                                        </p:tgtEl>
                                        <p:attrNameLst>
                                          <p:attrName>style.visibility</p:attrName>
                                        </p:attrNameLst>
                                      </p:cBhvr>
                                      <p:to>
                                        <p:strVal val="visible"/>
                                      </p:to>
                                    </p:set>
                                    <p:animEffect transition="in" filter="dissolve">
                                      <p:cBhvr>
                                        <p:cTn id="32" dur="500"/>
                                        <p:tgtEl>
                                          <p:spTgt spid="153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a:xfrm>
            <a:off x="1524000" y="-76200"/>
            <a:ext cx="6096000" cy="1143000"/>
          </a:xfrm>
        </p:spPr>
        <p:txBody>
          <a:bodyPr>
            <a:normAutofit/>
          </a:bodyPr>
          <a:lstStyle/>
          <a:p>
            <a:pPr eaLnBrk="1" hangingPunct="1">
              <a:defRPr/>
            </a:pPr>
            <a:r>
              <a:rPr lang="en-US" sz="4000" b="1" dirty="0" smtClean="0">
                <a:solidFill>
                  <a:schemeClr val="tx2"/>
                </a:solidFill>
              </a:rPr>
              <a:t>Market Observations</a:t>
            </a:r>
            <a:endParaRPr lang="en-US" sz="4000" b="1" dirty="0" smtClean="0">
              <a:solidFill>
                <a:schemeClr val="tx2"/>
              </a:solidFill>
            </a:endParaRPr>
          </a:p>
        </p:txBody>
      </p:sp>
      <p:sp>
        <p:nvSpPr>
          <p:cNvPr id="15363" name="Rectangle 3"/>
          <p:cNvSpPr>
            <a:spLocks noGrp="1" noChangeArrowheads="1"/>
          </p:cNvSpPr>
          <p:nvPr>
            <p:ph type="body" sz="half" idx="1"/>
          </p:nvPr>
        </p:nvSpPr>
        <p:spPr>
          <a:xfrm>
            <a:off x="228600" y="1219200"/>
            <a:ext cx="8534400" cy="4953000"/>
          </a:xfrm>
        </p:spPr>
        <p:txBody>
          <a:bodyPr/>
          <a:lstStyle/>
          <a:p>
            <a:pPr algn="just" eaLnBrk="1" hangingPunct="1">
              <a:defRPr/>
            </a:pPr>
            <a:r>
              <a:rPr lang="en-US" altLang="he-IL" sz="2800" dirty="0" smtClean="0"/>
              <a:t>Emergence of Security Industry Publications</a:t>
            </a:r>
          </a:p>
          <a:p>
            <a:pPr algn="just" eaLnBrk="1" hangingPunct="1">
              <a:defRPr/>
            </a:pPr>
            <a:r>
              <a:rPr lang="en-US" altLang="he-IL" sz="2800" dirty="0" smtClean="0"/>
              <a:t>More Exhibitions &amp; Seminars. </a:t>
            </a:r>
          </a:p>
          <a:p>
            <a:pPr algn="just" eaLnBrk="1" hangingPunct="1">
              <a:defRPr/>
            </a:pPr>
            <a:r>
              <a:rPr lang="en-US" altLang="he-IL" sz="2800" dirty="0" smtClean="0"/>
              <a:t>Industry Associations getting active. (FSAI, ASIS, CII, FICCI, ASSOCHAM)</a:t>
            </a:r>
          </a:p>
          <a:p>
            <a:pPr algn="just" eaLnBrk="1" hangingPunct="1">
              <a:defRPr/>
            </a:pPr>
            <a:r>
              <a:rPr lang="en-US" altLang="he-IL" sz="2800" dirty="0" err="1" smtClean="0"/>
              <a:t>Modernisation</a:t>
            </a:r>
            <a:r>
              <a:rPr lang="en-US" altLang="he-IL" sz="2800" dirty="0" smtClean="0"/>
              <a:t> of Police Forces</a:t>
            </a:r>
          </a:p>
          <a:p>
            <a:pPr algn="just" eaLnBrk="1" hangingPunct="1">
              <a:defRPr/>
            </a:pPr>
            <a:r>
              <a:rPr lang="en-US" altLang="he-IL" sz="2800" dirty="0" smtClean="0"/>
              <a:t>Increased Border (Coastal) Surveillance &amp; Controls</a:t>
            </a:r>
          </a:p>
          <a:p>
            <a:pPr algn="just" eaLnBrk="1" hangingPunct="1">
              <a:defRPr/>
            </a:pPr>
            <a:r>
              <a:rPr lang="en-US" altLang="he-IL" sz="2800" dirty="0" smtClean="0"/>
              <a:t>Government Initiatives: </a:t>
            </a:r>
            <a:r>
              <a:rPr lang="en-US" altLang="he-IL" sz="2800" dirty="0" err="1" smtClean="0"/>
              <a:t>NatGRID</a:t>
            </a:r>
            <a:r>
              <a:rPr lang="en-US" altLang="he-IL" sz="2800" dirty="0" smtClean="0"/>
              <a:t>, UID, CCTNS - </a:t>
            </a:r>
            <a:r>
              <a:rPr lang="en-IN" sz="2800" dirty="0" smtClean="0"/>
              <a:t>14,000 police stations and 6,000 other police offices by 2013. Automated Multimodal Biometric Identification System (AMBIS) </a:t>
            </a:r>
            <a:endParaRPr lang="en-US" altLang="he-IL" sz="2800" dirty="0" smtClean="0"/>
          </a:p>
          <a:p>
            <a:pPr algn="just" eaLnBrk="1" hangingPunct="1">
              <a:buNone/>
              <a:defRPr/>
            </a:pPr>
            <a:endParaRPr lang="en-US" altLang="he-IL" sz="2400" dirty="0" smtClean="0"/>
          </a:p>
          <a:p>
            <a:pPr algn="just" eaLnBrk="1" hangingPunct="1">
              <a:defRPr/>
            </a:pPr>
            <a:endParaRPr lang="en-US" altLang="he-IL" sz="2400" dirty="0" smtClean="0"/>
          </a:p>
          <a:p>
            <a:pPr algn="just" eaLnBrk="1" hangingPunct="1">
              <a:defRPr/>
            </a:pPr>
            <a:endParaRPr lang="en-US" altLang="he-IL" sz="2400" dirty="0" smtClean="0"/>
          </a:p>
        </p:txBody>
      </p:sp>
      <p:sp>
        <p:nvSpPr>
          <p:cNvPr id="31748" name="TextBox 5"/>
          <p:cNvSpPr txBox="1">
            <a:spLocks noChangeArrowheads="1"/>
          </p:cNvSpPr>
          <p:nvPr/>
        </p:nvSpPr>
        <p:spPr bwMode="auto">
          <a:xfrm>
            <a:off x="2819400" y="762000"/>
            <a:ext cx="3810000" cy="369888"/>
          </a:xfrm>
          <a:prstGeom prst="rect">
            <a:avLst/>
          </a:prstGeom>
          <a:noFill/>
          <a:ln w="9525">
            <a:noFill/>
            <a:miter lim="800000"/>
            <a:headEnd/>
            <a:tailEnd/>
          </a:ln>
        </p:spPr>
        <p:txBody>
          <a:bodyPr>
            <a:spAutoFit/>
          </a:bodyPr>
          <a:lstStyle/>
          <a:p>
            <a:r>
              <a:rPr lang="en-US" dirty="0">
                <a:solidFill>
                  <a:schemeClr val="tx2"/>
                </a:solidFill>
              </a:rPr>
              <a:t>Economic &amp; Government</a:t>
            </a:r>
            <a:endParaRPr lang="en-IN"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dissolve">
                                      <p:cBhvr>
                                        <p:cTn id="7" dur="500"/>
                                        <p:tgtEl>
                                          <p:spTgt spid="153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dissolve">
                                      <p:cBhvr>
                                        <p:cTn id="12" dur="500"/>
                                        <p:tgtEl>
                                          <p:spTgt spid="153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dissolve">
                                      <p:cBhvr>
                                        <p:cTn id="17" dur="500"/>
                                        <p:tgtEl>
                                          <p:spTgt spid="153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animEffect transition="in" filter="dissolve">
                                      <p:cBhvr>
                                        <p:cTn id="22" dur="500"/>
                                        <p:tgtEl>
                                          <p:spTgt spid="153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5363">
                                            <p:txEl>
                                              <p:pRg st="4" end="4"/>
                                            </p:txEl>
                                          </p:spTgt>
                                        </p:tgtEl>
                                        <p:attrNameLst>
                                          <p:attrName>style.visibility</p:attrName>
                                        </p:attrNameLst>
                                      </p:cBhvr>
                                      <p:to>
                                        <p:strVal val="visible"/>
                                      </p:to>
                                    </p:set>
                                    <p:animEffect transition="in" filter="dissolve">
                                      <p:cBhvr>
                                        <p:cTn id="27" dur="500"/>
                                        <p:tgtEl>
                                          <p:spTgt spid="1536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5363">
                                            <p:txEl>
                                              <p:pRg st="5" end="5"/>
                                            </p:txEl>
                                          </p:spTgt>
                                        </p:tgtEl>
                                        <p:attrNameLst>
                                          <p:attrName>style.visibility</p:attrName>
                                        </p:attrNameLst>
                                      </p:cBhvr>
                                      <p:to>
                                        <p:strVal val="visible"/>
                                      </p:to>
                                    </p:set>
                                    <p:animEffect transition="in" filter="dissolve">
                                      <p:cBhvr>
                                        <p:cTn id="32" dur="500"/>
                                        <p:tgtEl>
                                          <p:spTgt spid="153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b="1" dirty="0" smtClean="0">
                <a:solidFill>
                  <a:schemeClr val="tx2"/>
                </a:solidFill>
              </a:rPr>
              <a:t>Fire Industry</a:t>
            </a:r>
            <a:endParaRPr lang="en-US" b="1" dirty="0">
              <a:solidFill>
                <a:schemeClr val="tx2"/>
              </a:solidFill>
            </a:endParaRPr>
          </a:p>
        </p:txBody>
      </p:sp>
      <p:sp>
        <p:nvSpPr>
          <p:cNvPr id="3" name="Content Placeholder 2"/>
          <p:cNvSpPr>
            <a:spLocks noGrp="1"/>
          </p:cNvSpPr>
          <p:nvPr>
            <p:ph sz="half" idx="1"/>
          </p:nvPr>
        </p:nvSpPr>
        <p:spPr>
          <a:xfrm>
            <a:off x="152400" y="1143000"/>
            <a:ext cx="7162800" cy="4419600"/>
          </a:xfrm>
        </p:spPr>
        <p:txBody>
          <a:bodyPr>
            <a:normAutofit lnSpcReduction="10000"/>
          </a:bodyPr>
          <a:lstStyle/>
          <a:p>
            <a:r>
              <a:rPr lang="en-US" sz="2400" dirty="0" smtClean="0"/>
              <a:t>Fire detection systems- Conventional and addressable fire alarm systems and aspiration detection</a:t>
            </a:r>
          </a:p>
          <a:p>
            <a:r>
              <a:rPr lang="en-US" sz="2400" dirty="0" smtClean="0"/>
              <a:t>Firefighting systems- Hydrant systems, fire extinguishers and fire hoses with cabinets and reels.</a:t>
            </a:r>
          </a:p>
          <a:p>
            <a:r>
              <a:rPr lang="en-US" sz="2400" dirty="0" smtClean="0"/>
              <a:t>Fire protection systems- Sprinkler systems, deluge systems and foam systems</a:t>
            </a:r>
          </a:p>
          <a:p>
            <a:r>
              <a:rPr lang="en-US" sz="2400" dirty="0" smtClean="0"/>
              <a:t>Fire Suppression Systems- Inert Gas &amp; CO2 Systems </a:t>
            </a:r>
            <a:r>
              <a:rPr lang="en-US" sz="2400" dirty="0" err="1" smtClean="0"/>
              <a:t>Novec</a:t>
            </a:r>
            <a:r>
              <a:rPr lang="en-US" sz="2400" dirty="0" smtClean="0"/>
              <a:t> 1230 &amp; FM200 Systems and water mist Systems, </a:t>
            </a:r>
          </a:p>
          <a:p>
            <a:r>
              <a:rPr lang="en-US" sz="2400" dirty="0" smtClean="0"/>
              <a:t>Notification Systems – Voice Alarm Systems, PA etc</a:t>
            </a:r>
          </a:p>
          <a:p>
            <a:r>
              <a:rPr lang="en-US" sz="2400" dirty="0" smtClean="0"/>
              <a:t>Specialized Fire Fighting Systems</a:t>
            </a:r>
            <a:endParaRPr lang="en-US" sz="2400" dirty="0"/>
          </a:p>
        </p:txBody>
      </p:sp>
      <p:pic>
        <p:nvPicPr>
          <p:cNvPr id="5" name="Picture 4" descr="fire extinguisher.jpg"/>
          <p:cNvPicPr>
            <a:picLocks noChangeAspect="1"/>
          </p:cNvPicPr>
          <p:nvPr/>
        </p:nvPicPr>
        <p:blipFill>
          <a:blip r:embed="rId2" cstate="print"/>
          <a:stretch>
            <a:fillRect/>
          </a:stretch>
        </p:blipFill>
        <p:spPr>
          <a:xfrm>
            <a:off x="7162800" y="1524000"/>
            <a:ext cx="1905000" cy="404154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b="1" dirty="0" smtClean="0">
                <a:solidFill>
                  <a:schemeClr val="tx2"/>
                </a:solidFill>
              </a:rPr>
              <a:t>Fire Industry</a:t>
            </a:r>
            <a:endParaRPr lang="en-US" b="1" dirty="0">
              <a:solidFill>
                <a:schemeClr val="tx2"/>
              </a:solidFill>
            </a:endParaRPr>
          </a:p>
        </p:txBody>
      </p:sp>
      <p:sp>
        <p:nvSpPr>
          <p:cNvPr id="3" name="Content Placeholder 2"/>
          <p:cNvSpPr>
            <a:spLocks noGrp="1"/>
          </p:cNvSpPr>
          <p:nvPr>
            <p:ph sz="half" idx="1"/>
          </p:nvPr>
        </p:nvSpPr>
        <p:spPr>
          <a:xfrm>
            <a:off x="685800" y="1143000"/>
            <a:ext cx="7924800" cy="3886200"/>
          </a:xfrm>
        </p:spPr>
        <p:txBody>
          <a:bodyPr>
            <a:normAutofit/>
          </a:bodyPr>
          <a:lstStyle/>
          <a:p>
            <a:r>
              <a:rPr lang="en-US" sz="2400" dirty="0" smtClean="0"/>
              <a:t>Global estimated market size is approximately US$58 billion and expected to grow to around $73 billion by 2015</a:t>
            </a:r>
          </a:p>
          <a:p>
            <a:r>
              <a:rPr lang="en-US" sz="2400" dirty="0" smtClean="0"/>
              <a:t>There are more than 15,000 companies worldwide in the fire protection business of which 5,000 are relevant with around 200 leading companies</a:t>
            </a:r>
          </a:p>
          <a:p>
            <a:r>
              <a:rPr lang="en-US" sz="2400" dirty="0" smtClean="0"/>
              <a:t>With no authentic data available the Indian Fire Industry in India is estimated to be around  Rs. 3400 </a:t>
            </a:r>
            <a:r>
              <a:rPr lang="en-US" sz="2400" dirty="0" err="1" smtClean="0"/>
              <a:t>crores</a:t>
            </a:r>
            <a:endParaRPr lang="en-US" sz="2400" dirty="0" smtClean="0"/>
          </a:p>
          <a:p>
            <a:r>
              <a:rPr lang="en-US" sz="2400" dirty="0" smtClean="0"/>
              <a:t>Currently, there are more than 60 companies with pan India presence, and a couple of thousand small players</a:t>
            </a:r>
            <a:endParaRPr lang="en-US" sz="2400" dirty="0"/>
          </a:p>
        </p:txBody>
      </p:sp>
      <p:sp>
        <p:nvSpPr>
          <p:cNvPr id="6" name="TextBox 5"/>
          <p:cNvSpPr txBox="1"/>
          <p:nvPr/>
        </p:nvSpPr>
        <p:spPr>
          <a:xfrm>
            <a:off x="76200" y="5410200"/>
            <a:ext cx="4191000" cy="381000"/>
          </a:xfrm>
          <a:prstGeom prst="rect">
            <a:avLst/>
          </a:prstGeom>
          <a:noFill/>
        </p:spPr>
        <p:txBody>
          <a:bodyPr wrap="square" rtlCol="0">
            <a:spAutoFit/>
          </a:bodyPr>
          <a:lstStyle/>
          <a:p>
            <a:r>
              <a:rPr lang="en-US" b="0" i="1" dirty="0" smtClean="0"/>
              <a:t>Source </a:t>
            </a:r>
            <a:r>
              <a:rPr lang="en-US" b="0" i="1" dirty="0" err="1" smtClean="0"/>
              <a:t>Buildotech</a:t>
            </a:r>
            <a:r>
              <a:rPr lang="en-US" b="0" i="1" dirty="0" smtClean="0"/>
              <a:t> Magazine</a:t>
            </a:r>
            <a:endParaRPr lang="en-US" b="0"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endParaRPr lang="en-IN" smtClean="0"/>
          </a:p>
        </p:txBody>
      </p:sp>
      <p:pic>
        <p:nvPicPr>
          <p:cNvPr id="7171" name="Content Placeholder 3" descr="India Map.jpg"/>
          <p:cNvPicPr>
            <a:picLocks noGrp="1" noChangeAspect="1"/>
          </p:cNvPicPr>
          <p:nvPr>
            <p:ph idx="1"/>
          </p:nvPr>
        </p:nvPicPr>
        <p:blipFill>
          <a:blip r:embed="rId2" cstate="print"/>
          <a:srcRect/>
          <a:stretch>
            <a:fillRect/>
          </a:stretch>
        </p:blipFill>
        <p:spPr>
          <a:xfrm>
            <a:off x="-155575" y="0"/>
            <a:ext cx="9299575" cy="6858000"/>
          </a:xfr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lstStyle/>
          <a:p>
            <a:r>
              <a:rPr lang="en-US" b="1" dirty="0" smtClean="0">
                <a:solidFill>
                  <a:schemeClr val="tx2"/>
                </a:solidFill>
              </a:rPr>
              <a:t>IGIA T3 Terminal</a:t>
            </a:r>
            <a:endParaRPr lang="en-US" b="1" dirty="0">
              <a:solidFill>
                <a:schemeClr val="tx2"/>
              </a:solidFill>
            </a:endParaRPr>
          </a:p>
        </p:txBody>
      </p:sp>
      <p:sp>
        <p:nvSpPr>
          <p:cNvPr id="3" name="Content Placeholder 2"/>
          <p:cNvSpPr>
            <a:spLocks noGrp="1"/>
          </p:cNvSpPr>
          <p:nvPr>
            <p:ph idx="1"/>
          </p:nvPr>
        </p:nvSpPr>
        <p:spPr>
          <a:xfrm>
            <a:off x="0" y="1112837"/>
            <a:ext cx="5105400" cy="5059363"/>
          </a:xfrm>
        </p:spPr>
        <p:txBody>
          <a:bodyPr>
            <a:normAutofit lnSpcReduction="10000"/>
          </a:bodyPr>
          <a:lstStyle/>
          <a:p>
            <a:r>
              <a:rPr lang="en-US" sz="2400" dirty="0" smtClean="0"/>
              <a:t>5.2 million sq ft with annual capacity of 34 million passengers</a:t>
            </a:r>
          </a:p>
          <a:p>
            <a:r>
              <a:rPr lang="en-US" sz="2400" dirty="0" smtClean="0"/>
              <a:t>85000 Sprinklers</a:t>
            </a:r>
          </a:p>
          <a:p>
            <a:r>
              <a:rPr lang="en-US" sz="2400" dirty="0" smtClean="0"/>
              <a:t>75 Extinguishing Systems</a:t>
            </a:r>
          </a:p>
          <a:p>
            <a:r>
              <a:rPr lang="en-US" sz="2400" dirty="0" smtClean="0"/>
              <a:t>54 low pressure – fine spray sprinkler systems</a:t>
            </a:r>
          </a:p>
          <a:p>
            <a:r>
              <a:rPr lang="en-US" sz="2400" dirty="0" smtClean="0"/>
              <a:t>550 interior and exterior hydrants</a:t>
            </a:r>
          </a:p>
          <a:p>
            <a:r>
              <a:rPr lang="en-US" sz="2400" dirty="0" smtClean="0"/>
              <a:t>10,600 water, powder, foam and CO2 extinguishers</a:t>
            </a:r>
          </a:p>
          <a:p>
            <a:r>
              <a:rPr lang="en-US" sz="2400" dirty="0" smtClean="0"/>
              <a:t>34000 fire alarms connected to a total of 163 fire detection control panels</a:t>
            </a:r>
          </a:p>
          <a:p>
            <a:r>
              <a:rPr lang="en-US" sz="2400" dirty="0" smtClean="0"/>
              <a:t>3000 security cameras</a:t>
            </a:r>
            <a:endParaRPr lang="en-US" sz="2400" dirty="0"/>
          </a:p>
        </p:txBody>
      </p:sp>
      <p:pic>
        <p:nvPicPr>
          <p:cNvPr id="27650" name="Picture 2" descr="http://www.breakingtravelnews.com/images/uploads/transport/Delhi_Airport_T3a_thumb.JPG"/>
          <p:cNvPicPr>
            <a:picLocks noChangeAspect="1" noChangeArrowheads="1"/>
          </p:cNvPicPr>
          <p:nvPr/>
        </p:nvPicPr>
        <p:blipFill>
          <a:blip r:embed="rId2" cstate="print"/>
          <a:srcRect/>
          <a:stretch>
            <a:fillRect/>
          </a:stretch>
        </p:blipFill>
        <p:spPr bwMode="auto">
          <a:xfrm>
            <a:off x="5105400" y="1066800"/>
            <a:ext cx="4038600" cy="5029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b="1" dirty="0" smtClean="0">
                <a:solidFill>
                  <a:schemeClr val="tx2"/>
                </a:solidFill>
              </a:rPr>
              <a:t>Top Fire Industry Trends</a:t>
            </a:r>
            <a:endParaRPr lang="en-US" b="1" dirty="0">
              <a:solidFill>
                <a:schemeClr val="tx2"/>
              </a:solidFill>
            </a:endParaRPr>
          </a:p>
        </p:txBody>
      </p:sp>
      <p:sp>
        <p:nvSpPr>
          <p:cNvPr id="3" name="Content Placeholder 2"/>
          <p:cNvSpPr>
            <a:spLocks noGrp="1"/>
          </p:cNvSpPr>
          <p:nvPr>
            <p:ph idx="1"/>
          </p:nvPr>
        </p:nvSpPr>
        <p:spPr>
          <a:xfrm>
            <a:off x="228600" y="838200"/>
            <a:ext cx="8686800" cy="4525963"/>
          </a:xfrm>
        </p:spPr>
        <p:txBody>
          <a:bodyPr>
            <a:normAutofit/>
          </a:bodyPr>
          <a:lstStyle/>
          <a:p>
            <a:r>
              <a:rPr lang="en-US" sz="2400" b="1" dirty="0" smtClean="0"/>
              <a:t>Multi Technology Detection:  </a:t>
            </a:r>
            <a:r>
              <a:rPr lang="en-US" sz="2400" dirty="0" smtClean="0"/>
              <a:t>Combining up to four sensing technologies – regular photoelectric smoke sensor, light sensor, heat sensor and carbon monoxide sensor.</a:t>
            </a:r>
          </a:p>
          <a:p>
            <a:r>
              <a:rPr lang="en-US" sz="2400" b="1" dirty="0" smtClean="0"/>
              <a:t>Integration: </a:t>
            </a:r>
            <a:r>
              <a:rPr lang="en-US" sz="2400" dirty="0" smtClean="0"/>
              <a:t>Fire detection systems can be integrated to other systems in the building, such as Intrusion, CCTV, Access Control, IBAMS. A single software interface to manage buildings remotely.</a:t>
            </a:r>
          </a:p>
          <a:p>
            <a:r>
              <a:rPr lang="en-US" sz="2400" b="1" dirty="0" smtClean="0"/>
              <a:t>Mass Notification:  </a:t>
            </a:r>
            <a:r>
              <a:rPr lang="en-US" sz="2400" dirty="0" smtClean="0"/>
              <a:t>These services allow the users to create an alert and to initiate a notification broadcast, to numerous contacts, simultaneously on multiple devices including cell phones, tablets, email etc.</a:t>
            </a:r>
          </a:p>
          <a:p>
            <a:r>
              <a:rPr lang="en-US" sz="2400" dirty="0" smtClean="0"/>
              <a:t>Voice Evacuation Systems getting popular</a:t>
            </a:r>
          </a:p>
          <a:p>
            <a:endParaRPr lang="en-US" sz="2400" dirty="0" smtClean="0"/>
          </a:p>
          <a:p>
            <a:endParaRPr lang="en-US" sz="2400" dirty="0" smtClean="0"/>
          </a:p>
          <a:p>
            <a:endParaRPr lang="en-US" sz="2400" dirty="0"/>
          </a:p>
        </p:txBody>
      </p:sp>
      <p:sp>
        <p:nvSpPr>
          <p:cNvPr id="4" name="TextBox 3"/>
          <p:cNvSpPr txBox="1"/>
          <p:nvPr/>
        </p:nvSpPr>
        <p:spPr>
          <a:xfrm>
            <a:off x="685800" y="5486400"/>
            <a:ext cx="4648200" cy="381000"/>
          </a:xfrm>
          <a:prstGeom prst="rect">
            <a:avLst/>
          </a:prstGeom>
          <a:noFill/>
        </p:spPr>
        <p:txBody>
          <a:bodyPr wrap="square" rtlCol="0">
            <a:spAutoFit/>
          </a:bodyPr>
          <a:lstStyle/>
          <a:p>
            <a:r>
              <a:rPr lang="en-US" b="0" i="1" dirty="0" smtClean="0"/>
              <a:t>Source Frost &amp; Sullivan Analysis</a:t>
            </a:r>
            <a:endParaRPr lang="en-US" b="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b="1" dirty="0" smtClean="0">
                <a:solidFill>
                  <a:schemeClr val="tx2"/>
                </a:solidFill>
              </a:rPr>
              <a:t>Top Fire Industry Trends</a:t>
            </a:r>
            <a:endParaRPr lang="en-US" b="1" dirty="0">
              <a:solidFill>
                <a:schemeClr val="tx2"/>
              </a:solidFill>
            </a:endParaRPr>
          </a:p>
        </p:txBody>
      </p:sp>
      <p:sp>
        <p:nvSpPr>
          <p:cNvPr id="3" name="Content Placeholder 2"/>
          <p:cNvSpPr>
            <a:spLocks noGrp="1"/>
          </p:cNvSpPr>
          <p:nvPr>
            <p:ph idx="1"/>
          </p:nvPr>
        </p:nvSpPr>
        <p:spPr>
          <a:xfrm>
            <a:off x="228600" y="838200"/>
            <a:ext cx="8686800" cy="4525963"/>
          </a:xfrm>
        </p:spPr>
        <p:txBody>
          <a:bodyPr/>
          <a:lstStyle/>
          <a:p>
            <a:r>
              <a:rPr lang="en-US" sz="2400" dirty="0" smtClean="0"/>
              <a:t>Shift from Conventional to Addressable Fire Alarm Systems</a:t>
            </a:r>
          </a:p>
          <a:p>
            <a:r>
              <a:rPr lang="en-US" sz="2400" b="1" dirty="0" smtClean="0"/>
              <a:t>Suppression: </a:t>
            </a:r>
            <a:r>
              <a:rPr lang="en-US" sz="2400" dirty="0" smtClean="0"/>
              <a:t>Water Mist, Fluorinated </a:t>
            </a:r>
            <a:r>
              <a:rPr lang="en-US" sz="2400" dirty="0" err="1" smtClean="0"/>
              <a:t>Ketones</a:t>
            </a:r>
            <a:r>
              <a:rPr lang="en-US" sz="2400" dirty="0" smtClean="0"/>
              <a:t>, Powdered </a:t>
            </a:r>
            <a:r>
              <a:rPr lang="en-US" sz="2400" dirty="0" err="1" smtClean="0"/>
              <a:t>Aerosoles</a:t>
            </a:r>
            <a:r>
              <a:rPr lang="en-US" sz="2400" dirty="0" smtClean="0"/>
              <a:t> or Gelled Hydrocarbon/dry chemical suspension with ammonium polyphosphate have strong potential. These are at various stages of commercialization</a:t>
            </a:r>
          </a:p>
          <a:p>
            <a:r>
              <a:rPr lang="en-US" sz="2400" dirty="0" smtClean="0"/>
              <a:t>Wireless Technology: This offers a high level of performance and reliability. Advantages are retrofitting older buildings. Certification, maintenance and cost issues are impediments in their growth.</a:t>
            </a:r>
          </a:p>
          <a:p>
            <a:r>
              <a:rPr lang="en-US" sz="2400" dirty="0" smtClean="0"/>
              <a:t>Networked Systems: As most buildings today have a IP network in place, implementation and installation is easy.</a:t>
            </a:r>
            <a:endParaRPr lang="en-US" sz="2400" dirty="0"/>
          </a:p>
        </p:txBody>
      </p:sp>
      <p:sp>
        <p:nvSpPr>
          <p:cNvPr id="4" name="TextBox 3"/>
          <p:cNvSpPr txBox="1"/>
          <p:nvPr/>
        </p:nvSpPr>
        <p:spPr>
          <a:xfrm>
            <a:off x="685800" y="5486400"/>
            <a:ext cx="4648200" cy="381000"/>
          </a:xfrm>
          <a:prstGeom prst="rect">
            <a:avLst/>
          </a:prstGeom>
          <a:noFill/>
        </p:spPr>
        <p:txBody>
          <a:bodyPr wrap="square" rtlCol="0">
            <a:spAutoFit/>
          </a:bodyPr>
          <a:lstStyle/>
          <a:p>
            <a:r>
              <a:rPr lang="en-US" b="0" i="1" dirty="0" smtClean="0"/>
              <a:t>Source Frost &amp; Sullivan Analysis</a:t>
            </a:r>
            <a:endParaRPr lang="en-US" b="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12" name="Rectangle 4"/>
          <p:cNvSpPr>
            <a:spLocks noGrp="1" noChangeArrowheads="1"/>
          </p:cNvSpPr>
          <p:nvPr>
            <p:ph type="body" sz="half" idx="1"/>
          </p:nvPr>
        </p:nvSpPr>
        <p:spPr>
          <a:xfrm>
            <a:off x="6019800" y="1676400"/>
            <a:ext cx="3276600" cy="4114800"/>
          </a:xfrm>
        </p:spPr>
        <p:txBody>
          <a:bodyPr/>
          <a:lstStyle/>
          <a:p>
            <a:pPr eaLnBrk="1" hangingPunct="1">
              <a:buFont typeface="Wingdings" pitchFamily="2" charset="2"/>
              <a:buNone/>
              <a:defRPr/>
            </a:pPr>
            <a:r>
              <a:rPr lang="en-US" sz="2800" dirty="0" smtClean="0"/>
              <a:t>-  NORTH </a:t>
            </a:r>
            <a:r>
              <a:rPr lang="en-US" sz="1600" dirty="0" smtClean="0"/>
              <a:t>(Delhi, Haryana, Punjab, part </a:t>
            </a:r>
            <a:r>
              <a:rPr lang="en-US" sz="1600" dirty="0" err="1" smtClean="0"/>
              <a:t>Uttranchal</a:t>
            </a:r>
            <a:r>
              <a:rPr lang="en-US" sz="1600" dirty="0" smtClean="0"/>
              <a:t> &amp; West UP, NE Rajasthan)</a:t>
            </a:r>
          </a:p>
          <a:p>
            <a:pPr eaLnBrk="1" hangingPunct="1">
              <a:buFontTx/>
              <a:buChar char="-"/>
              <a:defRPr/>
            </a:pPr>
            <a:r>
              <a:rPr lang="en-US" sz="2800" dirty="0" smtClean="0"/>
              <a:t>WEST </a:t>
            </a:r>
            <a:r>
              <a:rPr lang="en-US" sz="1600" dirty="0" smtClean="0"/>
              <a:t>(East Gujarat, Mumbai, </a:t>
            </a:r>
            <a:r>
              <a:rPr lang="en-US" sz="1800" dirty="0" smtClean="0"/>
              <a:t>Goa, Maharashtra</a:t>
            </a:r>
            <a:r>
              <a:rPr lang="en-US" sz="1600" dirty="0" smtClean="0"/>
              <a:t>)</a:t>
            </a:r>
            <a:r>
              <a:rPr lang="en-US" sz="2800" dirty="0" smtClean="0"/>
              <a:t> </a:t>
            </a:r>
          </a:p>
          <a:p>
            <a:pPr eaLnBrk="1" hangingPunct="1">
              <a:buFontTx/>
              <a:buChar char="-"/>
              <a:defRPr/>
            </a:pPr>
            <a:r>
              <a:rPr lang="en-US" sz="2800" dirty="0" smtClean="0"/>
              <a:t>SOUTH </a:t>
            </a:r>
            <a:r>
              <a:rPr lang="en-US" sz="1800" dirty="0" smtClean="0"/>
              <a:t>(Hyderabad, Bangalore, Chennai, Coimbatore, Mangalore, Trivandrum,)</a:t>
            </a:r>
          </a:p>
        </p:txBody>
      </p:sp>
      <p:pic>
        <p:nvPicPr>
          <p:cNvPr id="19458" name="Picture 2" descr="India Map"/>
          <p:cNvPicPr>
            <a:picLocks noGrp="1" noChangeAspect="1" noChangeArrowheads="1"/>
          </p:cNvPicPr>
          <p:nvPr>
            <p:ph sz="half" idx="2"/>
          </p:nvPr>
        </p:nvPicPr>
        <p:blipFill>
          <a:blip r:embed="rId2" cstate="print"/>
          <a:srcRect/>
          <a:stretch>
            <a:fillRect/>
          </a:stretch>
        </p:blipFill>
        <p:spPr>
          <a:xfrm>
            <a:off x="-878775" y="-61913"/>
            <a:ext cx="7239000" cy="7072313"/>
          </a:xfrm>
          <a:noFill/>
        </p:spPr>
      </p:pic>
      <p:sp>
        <p:nvSpPr>
          <p:cNvPr id="94214" name="Oval 6"/>
          <p:cNvSpPr>
            <a:spLocks noChangeArrowheads="1"/>
          </p:cNvSpPr>
          <p:nvPr/>
        </p:nvSpPr>
        <p:spPr bwMode="auto">
          <a:xfrm>
            <a:off x="762000" y="3200400"/>
            <a:ext cx="1676400" cy="1905000"/>
          </a:xfrm>
          <a:prstGeom prst="ellipse">
            <a:avLst/>
          </a:prstGeom>
          <a:solidFill>
            <a:schemeClr val="accent1">
              <a:alpha val="0"/>
            </a:schemeClr>
          </a:solidFill>
          <a:ln w="28575">
            <a:solidFill>
              <a:srgbClr val="FF0000"/>
            </a:solidFill>
            <a:round/>
            <a:headEnd/>
            <a:tailEnd/>
          </a:ln>
        </p:spPr>
        <p:txBody>
          <a:bodyPr wrap="none" anchor="ctr"/>
          <a:lstStyle/>
          <a:p>
            <a:endParaRPr lang="en-IN"/>
          </a:p>
        </p:txBody>
      </p:sp>
      <p:sp>
        <p:nvSpPr>
          <p:cNvPr id="94215" name="Oval 7"/>
          <p:cNvSpPr>
            <a:spLocks noChangeArrowheads="1"/>
          </p:cNvSpPr>
          <p:nvPr/>
        </p:nvSpPr>
        <p:spPr bwMode="auto">
          <a:xfrm>
            <a:off x="1143000" y="5029200"/>
            <a:ext cx="1828800" cy="1905000"/>
          </a:xfrm>
          <a:prstGeom prst="ellipse">
            <a:avLst/>
          </a:prstGeom>
          <a:solidFill>
            <a:schemeClr val="accent1">
              <a:alpha val="0"/>
            </a:schemeClr>
          </a:solidFill>
          <a:ln w="28575">
            <a:solidFill>
              <a:srgbClr val="FF0000"/>
            </a:solidFill>
            <a:round/>
            <a:headEnd/>
            <a:tailEnd/>
          </a:ln>
        </p:spPr>
        <p:txBody>
          <a:bodyPr wrap="none" anchor="ctr"/>
          <a:lstStyle/>
          <a:p>
            <a:endParaRPr lang="en-IN"/>
          </a:p>
        </p:txBody>
      </p:sp>
      <p:sp>
        <p:nvSpPr>
          <p:cNvPr id="94216" name="Oval 8"/>
          <p:cNvSpPr>
            <a:spLocks noChangeArrowheads="1"/>
          </p:cNvSpPr>
          <p:nvPr/>
        </p:nvSpPr>
        <p:spPr bwMode="auto">
          <a:xfrm>
            <a:off x="1143000" y="1219200"/>
            <a:ext cx="2057400" cy="2286000"/>
          </a:xfrm>
          <a:prstGeom prst="ellipse">
            <a:avLst/>
          </a:prstGeom>
          <a:solidFill>
            <a:schemeClr val="accent1">
              <a:alpha val="0"/>
            </a:schemeClr>
          </a:solidFill>
          <a:ln w="28575">
            <a:solidFill>
              <a:srgbClr val="FF0000"/>
            </a:solidFill>
            <a:round/>
            <a:headEnd/>
            <a:tailEnd/>
          </a:ln>
        </p:spPr>
        <p:txBody>
          <a:bodyPr wrap="none" anchor="ctr"/>
          <a:lstStyle/>
          <a:p>
            <a:endParaRPr lang="en-IN"/>
          </a:p>
        </p:txBody>
      </p:sp>
      <p:sp>
        <p:nvSpPr>
          <p:cNvPr id="94217" name="Oval 9"/>
          <p:cNvSpPr>
            <a:spLocks noChangeArrowheads="1"/>
          </p:cNvSpPr>
          <p:nvPr/>
        </p:nvSpPr>
        <p:spPr bwMode="auto">
          <a:xfrm>
            <a:off x="3276600" y="2057400"/>
            <a:ext cx="2514600" cy="2667000"/>
          </a:xfrm>
          <a:prstGeom prst="ellipse">
            <a:avLst/>
          </a:prstGeom>
          <a:solidFill>
            <a:schemeClr val="accent1">
              <a:alpha val="0"/>
            </a:schemeClr>
          </a:solidFill>
          <a:ln w="28575">
            <a:solidFill>
              <a:srgbClr val="FF0000"/>
            </a:solidFill>
            <a:prstDash val="dash"/>
            <a:round/>
            <a:headEnd/>
            <a:tailEnd/>
          </a:ln>
        </p:spPr>
        <p:txBody>
          <a:bodyPr wrap="none" anchor="ctr"/>
          <a:lstStyle/>
          <a:p>
            <a:endParaRPr lang="en-IN"/>
          </a:p>
        </p:txBody>
      </p:sp>
      <p:sp>
        <p:nvSpPr>
          <p:cNvPr id="19465" name="TextBox 8"/>
          <p:cNvSpPr txBox="1">
            <a:spLocks noChangeArrowheads="1"/>
          </p:cNvSpPr>
          <p:nvPr/>
        </p:nvSpPr>
        <p:spPr bwMode="auto">
          <a:xfrm>
            <a:off x="6096000" y="6087070"/>
            <a:ext cx="3124200" cy="923330"/>
          </a:xfrm>
          <a:prstGeom prst="rect">
            <a:avLst/>
          </a:prstGeom>
          <a:solidFill>
            <a:schemeClr val="bg1"/>
          </a:solidFill>
          <a:ln w="9525">
            <a:noFill/>
            <a:miter lim="800000"/>
            <a:headEnd/>
            <a:tailEnd/>
          </a:ln>
        </p:spPr>
        <p:txBody>
          <a:bodyPr wrap="square">
            <a:spAutoFit/>
          </a:bodyPr>
          <a:lstStyle/>
          <a:p>
            <a:endParaRPr lang="en-US"/>
          </a:p>
          <a:p>
            <a:endParaRPr lang="en-US"/>
          </a:p>
          <a:p>
            <a:endParaRPr lang="en-IN"/>
          </a:p>
        </p:txBody>
      </p:sp>
      <p:sp>
        <p:nvSpPr>
          <p:cNvPr id="94211" name="Rectangle 3"/>
          <p:cNvSpPr>
            <a:spLocks noGrp="1" noRot="1" noChangeArrowheads="1"/>
          </p:cNvSpPr>
          <p:nvPr>
            <p:ph type="title"/>
          </p:nvPr>
        </p:nvSpPr>
        <p:spPr>
          <a:xfrm>
            <a:off x="4876800" y="304800"/>
            <a:ext cx="4191000" cy="1143000"/>
          </a:xfrm>
          <a:solidFill>
            <a:srgbClr val="FFFF00"/>
          </a:solidFill>
        </p:spPr>
        <p:txBody>
          <a:bodyPr>
            <a:normAutofit fontScale="90000"/>
          </a:bodyPr>
          <a:lstStyle/>
          <a:p>
            <a:pPr eaLnBrk="1" hangingPunct="1">
              <a:defRPr/>
            </a:pPr>
            <a:r>
              <a:rPr lang="en-US" sz="4000" dirty="0" smtClean="0">
                <a:solidFill>
                  <a:srgbClr val="00155A"/>
                </a:solidFill>
              </a:rPr>
              <a:t>Major Market Areas</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94211"/>
                                        </p:tgtEl>
                                        <p:attrNameLst>
                                          <p:attrName>style.visibility</p:attrName>
                                        </p:attrNameLst>
                                      </p:cBhvr>
                                      <p:to>
                                        <p:strVal val="visible"/>
                                      </p:to>
                                    </p:set>
                                    <p:animEffect transition="in" filter="dissolve">
                                      <p:cBhvr>
                                        <p:cTn id="7" dur="500"/>
                                        <p:tgtEl>
                                          <p:spTgt spid="942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4212">
                                            <p:txEl>
                                              <p:pRg st="0" end="0"/>
                                            </p:txEl>
                                          </p:spTgt>
                                        </p:tgtEl>
                                        <p:attrNameLst>
                                          <p:attrName>style.visibility</p:attrName>
                                        </p:attrNameLst>
                                      </p:cBhvr>
                                      <p:to>
                                        <p:strVal val="visible"/>
                                      </p:to>
                                    </p:set>
                                    <p:animEffect transition="in" filter="fade">
                                      <p:cBhvr>
                                        <p:cTn id="12" dur="1000"/>
                                        <p:tgtEl>
                                          <p:spTgt spid="94212">
                                            <p:txEl>
                                              <p:pRg st="0" end="0"/>
                                            </p:txEl>
                                          </p:spTgt>
                                        </p:tgtEl>
                                      </p:cBhvr>
                                    </p:animEffect>
                                  </p:childTnLst>
                                </p:cTn>
                              </p:par>
                              <p:par>
                                <p:cTn id="13" presetID="1" presetClass="entr" presetSubtype="0" fill="hold" grpId="0" nodeType="withEffect">
                                  <p:stCondLst>
                                    <p:cond delay="0"/>
                                  </p:stCondLst>
                                  <p:childTnLst>
                                    <p:set>
                                      <p:cBhvr>
                                        <p:cTn id="14" dur="1" fill="hold">
                                          <p:stCondLst>
                                            <p:cond delay="0"/>
                                          </p:stCondLst>
                                        </p:cTn>
                                        <p:tgtEl>
                                          <p:spTgt spid="942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94212">
                                            <p:txEl>
                                              <p:pRg st="1" end="1"/>
                                            </p:txEl>
                                          </p:spTgt>
                                        </p:tgtEl>
                                        <p:attrNameLst>
                                          <p:attrName>style.visibility</p:attrName>
                                        </p:attrNameLst>
                                      </p:cBhvr>
                                      <p:to>
                                        <p:strVal val="visible"/>
                                      </p:to>
                                    </p:set>
                                    <p:animEffect transition="in" filter="fade">
                                      <p:cBhvr>
                                        <p:cTn id="19" dur="1000"/>
                                        <p:tgtEl>
                                          <p:spTgt spid="94212">
                                            <p:txEl>
                                              <p:pRg st="1" end="1"/>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94214"/>
                                        </p:tgtEl>
                                        <p:attrNameLst>
                                          <p:attrName>style.visibility</p:attrName>
                                        </p:attrNameLst>
                                      </p:cBhvr>
                                      <p:to>
                                        <p:strVal val="visible"/>
                                      </p:to>
                                    </p:set>
                                    <p:animEffect transition="in" filter="dissolve">
                                      <p:cBhvr>
                                        <p:cTn id="22" dur="500"/>
                                        <p:tgtEl>
                                          <p:spTgt spid="942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4212">
                                            <p:txEl>
                                              <p:pRg st="2" end="2"/>
                                            </p:txEl>
                                          </p:spTgt>
                                        </p:tgtEl>
                                        <p:attrNameLst>
                                          <p:attrName>style.visibility</p:attrName>
                                        </p:attrNameLst>
                                      </p:cBhvr>
                                      <p:to>
                                        <p:strVal val="visible"/>
                                      </p:to>
                                    </p:set>
                                    <p:animEffect transition="in" filter="fade">
                                      <p:cBhvr>
                                        <p:cTn id="27" dur="1000"/>
                                        <p:tgtEl>
                                          <p:spTgt spid="94212">
                                            <p:txEl>
                                              <p:pRg st="2" end="2"/>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94215"/>
                                        </p:tgtEl>
                                        <p:attrNameLst>
                                          <p:attrName>style.visibility</p:attrName>
                                        </p:attrNameLst>
                                      </p:cBhvr>
                                      <p:to>
                                        <p:strVal val="visible"/>
                                      </p:to>
                                    </p:set>
                                    <p:animEffect transition="in" filter="dissolve">
                                      <p:cBhvr>
                                        <p:cTn id="30" dur="500"/>
                                        <p:tgtEl>
                                          <p:spTgt spid="94215"/>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94217"/>
                                        </p:tgtEl>
                                        <p:attrNameLst>
                                          <p:attrName>style.visibility</p:attrName>
                                        </p:attrNameLst>
                                      </p:cBhvr>
                                      <p:to>
                                        <p:strVal val="visible"/>
                                      </p:to>
                                    </p:set>
                                    <p:animEffect transition="in" filter="dissolve">
                                      <p:cBhvr>
                                        <p:cTn id="35" dur="500"/>
                                        <p:tgtEl>
                                          <p:spTgt spid="94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4" grpId="0" animBg="1"/>
      <p:bldP spid="94215" grpId="0" animBg="1"/>
      <p:bldP spid="94216" grpId="0" animBg="1"/>
      <p:bldP spid="94217" grpId="0" animBg="1"/>
      <p:bldP spid="94211"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914400"/>
          </a:xfrm>
        </p:spPr>
        <p:txBody>
          <a:bodyPr/>
          <a:lstStyle/>
          <a:p>
            <a:r>
              <a:rPr lang="en-US" b="1" dirty="0" smtClean="0">
                <a:solidFill>
                  <a:schemeClr val="tx2"/>
                </a:solidFill>
              </a:rPr>
              <a:t>The Way Forward</a:t>
            </a:r>
            <a:endParaRPr lang="en-US" b="1" dirty="0">
              <a:solidFill>
                <a:schemeClr val="tx2"/>
              </a:solidFill>
            </a:endParaRPr>
          </a:p>
        </p:txBody>
      </p:sp>
      <p:sp>
        <p:nvSpPr>
          <p:cNvPr id="4" name="Content Placeholder 3"/>
          <p:cNvSpPr>
            <a:spLocks noGrp="1"/>
          </p:cNvSpPr>
          <p:nvPr>
            <p:ph idx="1"/>
          </p:nvPr>
        </p:nvSpPr>
        <p:spPr>
          <a:xfrm>
            <a:off x="304800" y="1295400"/>
            <a:ext cx="8229600" cy="4800600"/>
          </a:xfrm>
        </p:spPr>
        <p:txBody>
          <a:bodyPr/>
          <a:lstStyle/>
          <a:p>
            <a:r>
              <a:rPr lang="en-US" sz="2800" dirty="0" smtClean="0"/>
              <a:t>Standardization of design and </a:t>
            </a:r>
            <a:r>
              <a:rPr lang="en-US" sz="2800" dirty="0" err="1" smtClean="0"/>
              <a:t>customisation</a:t>
            </a:r>
            <a:r>
              <a:rPr lang="en-US" sz="2800" dirty="0" smtClean="0"/>
              <a:t> on a need basis</a:t>
            </a:r>
          </a:p>
          <a:p>
            <a:r>
              <a:rPr lang="en-US" sz="2800" dirty="0" smtClean="0"/>
              <a:t>Customization of design must consider safety features; under no circumstances should safety features be diluted for commercial reasons.</a:t>
            </a:r>
          </a:p>
          <a:p>
            <a:r>
              <a:rPr lang="en-US" sz="2800" dirty="0" smtClean="0"/>
              <a:t>Legislation must encourage the firefighting industry.</a:t>
            </a:r>
          </a:p>
          <a:p>
            <a:r>
              <a:rPr lang="en-US" sz="2800" dirty="0" smtClean="0"/>
              <a:t>Greater enforcement of standards</a:t>
            </a:r>
          </a:p>
          <a:p>
            <a:r>
              <a:rPr lang="en-US" sz="2800" dirty="0" smtClean="0"/>
              <a:t>Close working with the Fire Department to enhance the efficiency of service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914400"/>
          </a:xfrm>
        </p:spPr>
        <p:txBody>
          <a:bodyPr/>
          <a:lstStyle/>
          <a:p>
            <a:r>
              <a:rPr lang="en-US" b="1" dirty="0" smtClean="0">
                <a:solidFill>
                  <a:schemeClr val="tx2"/>
                </a:solidFill>
              </a:rPr>
              <a:t>The Way Forward</a:t>
            </a:r>
            <a:endParaRPr lang="en-US" b="1" dirty="0">
              <a:solidFill>
                <a:schemeClr val="tx2"/>
              </a:solidFill>
            </a:endParaRPr>
          </a:p>
        </p:txBody>
      </p:sp>
      <p:sp>
        <p:nvSpPr>
          <p:cNvPr id="4" name="Content Placeholder 3"/>
          <p:cNvSpPr>
            <a:spLocks noGrp="1"/>
          </p:cNvSpPr>
          <p:nvPr>
            <p:ph idx="1"/>
          </p:nvPr>
        </p:nvSpPr>
        <p:spPr>
          <a:xfrm>
            <a:off x="304800" y="1295400"/>
            <a:ext cx="8229600" cy="4648200"/>
          </a:xfrm>
        </p:spPr>
        <p:txBody>
          <a:bodyPr>
            <a:normAutofit lnSpcReduction="10000"/>
          </a:bodyPr>
          <a:lstStyle/>
          <a:p>
            <a:r>
              <a:rPr lang="en-US" sz="2800" dirty="0" smtClean="0"/>
              <a:t>Specialist courses in engineering colleges for firefighting and detection</a:t>
            </a:r>
          </a:p>
          <a:p>
            <a:r>
              <a:rPr lang="en-US" sz="2800" dirty="0" smtClean="0"/>
              <a:t>Strategic alliances among different stakeholders (global players tying up with local experts)</a:t>
            </a:r>
          </a:p>
          <a:p>
            <a:r>
              <a:rPr lang="en-US" sz="2800" dirty="0" smtClean="0"/>
              <a:t>Greater thrust on mock drills / exercises</a:t>
            </a:r>
          </a:p>
          <a:p>
            <a:r>
              <a:rPr lang="en-US" sz="2800" dirty="0" smtClean="0"/>
              <a:t>Increased awareness on “Disaster Response Planning”</a:t>
            </a:r>
          </a:p>
          <a:p>
            <a:r>
              <a:rPr lang="en-US" sz="2800" dirty="0" smtClean="0"/>
              <a:t>Increased awareness on “Emergency Evacuation Procedures”.</a:t>
            </a:r>
          </a:p>
          <a:p>
            <a:r>
              <a:rPr lang="en-US" sz="2800" dirty="0" smtClean="0"/>
              <a:t>Emphasis on training &amp; Skill Development</a:t>
            </a:r>
          </a:p>
          <a:p>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76200"/>
            <a:ext cx="8991600" cy="914400"/>
          </a:xfrm>
        </p:spPr>
        <p:txBody>
          <a:bodyPr/>
          <a:lstStyle/>
          <a:p>
            <a:r>
              <a:rPr lang="en-US" b="1" dirty="0" smtClean="0">
                <a:solidFill>
                  <a:schemeClr val="tx2"/>
                </a:solidFill>
              </a:rPr>
              <a:t>Industry ‘Asks’ from the Government</a:t>
            </a:r>
            <a:endParaRPr lang="en-US" b="1" dirty="0">
              <a:solidFill>
                <a:schemeClr val="tx2"/>
              </a:solidFill>
            </a:endParaRPr>
          </a:p>
        </p:txBody>
      </p:sp>
      <p:sp>
        <p:nvSpPr>
          <p:cNvPr id="4" name="Content Placeholder 3"/>
          <p:cNvSpPr>
            <a:spLocks noGrp="1"/>
          </p:cNvSpPr>
          <p:nvPr>
            <p:ph idx="1"/>
          </p:nvPr>
        </p:nvSpPr>
        <p:spPr>
          <a:xfrm>
            <a:off x="304800" y="1066800"/>
            <a:ext cx="8229600" cy="4648200"/>
          </a:xfrm>
        </p:spPr>
        <p:txBody>
          <a:bodyPr>
            <a:normAutofit fontScale="92500"/>
          </a:bodyPr>
          <a:lstStyle/>
          <a:p>
            <a:r>
              <a:rPr lang="en-US" sz="2800" dirty="0" smtClean="0"/>
              <a:t>At present Custom Duties are at par with Luxury White Goods Sector. Lowering of Basic Custom Duties to 0% or at least at par with IT and Telecom sectors</a:t>
            </a:r>
          </a:p>
          <a:p>
            <a:r>
              <a:rPr lang="en-US" sz="2800" dirty="0" err="1" smtClean="0"/>
              <a:t>Incentivise</a:t>
            </a:r>
            <a:r>
              <a:rPr lang="en-US" sz="2800" dirty="0" smtClean="0"/>
              <a:t> usage of Fire &amp; Security Protection Measures – Grant a higher rate of Depreciation</a:t>
            </a:r>
          </a:p>
          <a:p>
            <a:r>
              <a:rPr lang="en-US" altLang="he-IL" sz="2800" dirty="0" smtClean="0">
                <a:sym typeface="Wingdings" pitchFamily="2" charset="2"/>
              </a:rPr>
              <a:t>Standards for the security equipment</a:t>
            </a:r>
          </a:p>
          <a:p>
            <a:r>
              <a:rPr lang="en-US" altLang="he-IL" sz="2800" dirty="0" smtClean="0">
                <a:sym typeface="Wingdings" pitchFamily="2" charset="2"/>
              </a:rPr>
              <a:t>Rationalization of VAT</a:t>
            </a:r>
            <a:endParaRPr lang="en-US" altLang="he-IL" sz="2800" dirty="0" smtClean="0"/>
          </a:p>
          <a:p>
            <a:r>
              <a:rPr lang="en-US" sz="2800" dirty="0" smtClean="0"/>
              <a:t>Protection Industry should be accorded the status of a ‘Priority Sector’ – Life Safety Equipment </a:t>
            </a:r>
          </a:p>
          <a:p>
            <a:r>
              <a:rPr lang="en-US" sz="2800" dirty="0" smtClean="0"/>
              <a:t>Tax holiday of 10 years for indigenous manufacture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tx2"/>
                </a:solidFill>
              </a:rPr>
              <a:t>Way forward for Overseas (Chinese)  Manufacturers</a:t>
            </a:r>
            <a:endParaRPr lang="en-US" b="1" dirty="0">
              <a:solidFill>
                <a:schemeClr val="tx2"/>
              </a:solidFill>
            </a:endParaRPr>
          </a:p>
        </p:txBody>
      </p:sp>
      <p:sp>
        <p:nvSpPr>
          <p:cNvPr id="3" name="Text Placeholder 2"/>
          <p:cNvSpPr>
            <a:spLocks noGrp="1"/>
          </p:cNvSpPr>
          <p:nvPr>
            <p:ph type="body" sz="half" idx="1"/>
          </p:nvPr>
        </p:nvSpPr>
        <p:spPr>
          <a:xfrm>
            <a:off x="457200" y="1600200"/>
            <a:ext cx="8229600" cy="4525963"/>
          </a:xfrm>
        </p:spPr>
        <p:txBody>
          <a:bodyPr>
            <a:normAutofit fontScale="85000" lnSpcReduction="20000"/>
          </a:bodyPr>
          <a:lstStyle/>
          <a:p>
            <a:r>
              <a:rPr lang="en-US" dirty="0" smtClean="0"/>
              <a:t>In the Short </a:t>
            </a:r>
            <a:r>
              <a:rPr lang="en-US" dirty="0"/>
              <a:t>T</a:t>
            </a:r>
            <a:r>
              <a:rPr lang="en-US" dirty="0" smtClean="0"/>
              <a:t>erm, the overseas manufacturers may tie up with a strong local distributor/s to sell imported products to system integrators.</a:t>
            </a:r>
          </a:p>
          <a:p>
            <a:r>
              <a:rPr lang="en-US" dirty="0" smtClean="0"/>
              <a:t>In the Mid Term, the overseas manufacturer will have to set up a local workshop for after sales service of its products with efficient warranty repairs and after sales service</a:t>
            </a:r>
          </a:p>
          <a:p>
            <a:r>
              <a:rPr lang="en-US" dirty="0" smtClean="0"/>
              <a:t>In the Long Term, in accordance with the new National Policy for Electronics, local manufacturing with significant value addition will have to be done</a:t>
            </a:r>
          </a:p>
          <a:p>
            <a:r>
              <a:rPr lang="en-US" dirty="0" smtClean="0"/>
              <a:t>Opportunity to drive scales for best </a:t>
            </a:r>
            <a:r>
              <a:rPr lang="en-US" dirty="0" smtClean="0"/>
              <a:t>economy and globally become export competitive </a:t>
            </a:r>
            <a:r>
              <a:rPr lang="en-US" dirty="0" smtClean="0"/>
              <a:t>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WordArt 2"/>
          <p:cNvSpPr>
            <a:spLocks noChangeArrowheads="1" noChangeShapeType="1" noTextEdit="1"/>
          </p:cNvSpPr>
          <p:nvPr/>
        </p:nvSpPr>
        <p:spPr bwMode="auto">
          <a:xfrm>
            <a:off x="1828800" y="1600200"/>
            <a:ext cx="5562600" cy="1524000"/>
          </a:xfrm>
          <a:prstGeom prst="rect">
            <a:avLst/>
          </a:prstGeom>
        </p:spPr>
        <p:txBody>
          <a:bodyPr wrap="none" fromWordArt="1">
            <a:prstTxWarp prst="textPlain">
              <a:avLst>
                <a:gd name="adj" fmla="val 50000"/>
              </a:avLst>
            </a:prstTxWarp>
          </a:bodyPr>
          <a:lstStyle/>
          <a:p>
            <a:pPr algn="ctr"/>
            <a:r>
              <a:rPr lang="en-US" sz="3600"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rPr>
              <a:t>Thank You</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rrowheads="1"/>
          </p:cNvSpPr>
          <p:nvPr>
            <p:ph type="title"/>
          </p:nvPr>
        </p:nvSpPr>
        <p:spPr>
          <a:xfrm>
            <a:off x="457200" y="-304800"/>
            <a:ext cx="8229600" cy="1143000"/>
          </a:xfrm>
        </p:spPr>
        <p:txBody>
          <a:bodyPr/>
          <a:lstStyle/>
          <a:p>
            <a:pPr eaLnBrk="1" hangingPunct="1">
              <a:defRPr/>
            </a:pPr>
            <a:r>
              <a:rPr lang="en-US" dirty="0" smtClean="0">
                <a:solidFill>
                  <a:schemeClr val="tx2"/>
                </a:solidFill>
              </a:rPr>
              <a:t>Some historical </a:t>
            </a:r>
            <a:r>
              <a:rPr lang="en-US" dirty="0">
                <a:solidFill>
                  <a:schemeClr val="tx2"/>
                </a:solidFill>
              </a:rPr>
              <a:t>f</a:t>
            </a:r>
            <a:r>
              <a:rPr lang="en-US" dirty="0" smtClean="0">
                <a:solidFill>
                  <a:schemeClr val="tx2"/>
                </a:solidFill>
              </a:rPr>
              <a:t>acts about India</a:t>
            </a:r>
            <a:endParaRPr lang="en-US" dirty="0" smtClean="0">
              <a:solidFill>
                <a:schemeClr val="tx2"/>
              </a:solidFill>
            </a:endParaRPr>
          </a:p>
        </p:txBody>
      </p:sp>
      <p:sp>
        <p:nvSpPr>
          <p:cNvPr id="74755" name="Rectangle 3"/>
          <p:cNvSpPr>
            <a:spLocks noGrp="1" noChangeArrowheads="1"/>
          </p:cNvSpPr>
          <p:nvPr>
            <p:ph idx="1"/>
          </p:nvPr>
        </p:nvSpPr>
        <p:spPr>
          <a:xfrm>
            <a:off x="381000" y="685800"/>
            <a:ext cx="8686800" cy="5334000"/>
          </a:xfrm>
        </p:spPr>
        <p:txBody>
          <a:bodyPr>
            <a:noAutofit/>
          </a:bodyPr>
          <a:lstStyle/>
          <a:p>
            <a:pPr eaLnBrk="1" hangingPunct="1">
              <a:lnSpc>
                <a:spcPct val="80000"/>
              </a:lnSpc>
              <a:defRPr/>
            </a:pPr>
            <a:r>
              <a:rPr lang="en-US" sz="2500" b="1" dirty="0" smtClean="0">
                <a:latin typeface="+mj-lt"/>
              </a:rPr>
              <a:t>History:</a:t>
            </a:r>
            <a:r>
              <a:rPr lang="en-US" sz="2500" dirty="0" smtClean="0">
                <a:latin typeface="+mj-lt"/>
              </a:rPr>
              <a:t> 5000 years old civilization</a:t>
            </a:r>
          </a:p>
          <a:p>
            <a:pPr eaLnBrk="1" hangingPunct="1">
              <a:lnSpc>
                <a:spcPct val="80000"/>
              </a:lnSpc>
              <a:defRPr/>
            </a:pPr>
            <a:r>
              <a:rPr lang="en-US" sz="2500" b="1" dirty="0" smtClean="0">
                <a:latin typeface="+mj-lt"/>
              </a:rPr>
              <a:t>Land Area: </a:t>
            </a:r>
            <a:r>
              <a:rPr lang="en-US" sz="2500" dirty="0" smtClean="0">
                <a:latin typeface="+mj-lt"/>
              </a:rPr>
              <a:t>3.29 million square kilometers</a:t>
            </a:r>
          </a:p>
          <a:p>
            <a:pPr eaLnBrk="1" hangingPunct="1">
              <a:lnSpc>
                <a:spcPct val="80000"/>
              </a:lnSpc>
              <a:defRPr/>
            </a:pPr>
            <a:r>
              <a:rPr lang="en-US" sz="2500" b="1" dirty="0" smtClean="0">
                <a:latin typeface="+mj-lt"/>
              </a:rPr>
              <a:t>Coastline : </a:t>
            </a:r>
            <a:r>
              <a:rPr lang="en-US" sz="2500" dirty="0" smtClean="0">
                <a:latin typeface="+mj-lt"/>
              </a:rPr>
              <a:t>7516 Km </a:t>
            </a:r>
            <a:endParaRPr lang="en-US" sz="2500" dirty="0" smtClean="0">
              <a:latin typeface="+mj-lt"/>
            </a:endParaRPr>
          </a:p>
          <a:p>
            <a:pPr>
              <a:lnSpc>
                <a:spcPct val="80000"/>
              </a:lnSpc>
              <a:defRPr/>
            </a:pPr>
            <a:r>
              <a:rPr lang="en-US" sz="2500" dirty="0"/>
              <a:t>It is the Seventh-Largest country by area and second-largest by population and most populous democracy in the world.  </a:t>
            </a:r>
            <a:r>
              <a:rPr lang="en-US" sz="2500" dirty="0" smtClean="0"/>
              <a:t>35% of </a:t>
            </a:r>
            <a:r>
              <a:rPr lang="en-US" sz="2500" dirty="0"/>
              <a:t>the total population is aged under 15 years. </a:t>
            </a:r>
            <a:endParaRPr lang="en-US" sz="2500" dirty="0" smtClean="0">
              <a:latin typeface="+mj-lt"/>
            </a:endParaRPr>
          </a:p>
          <a:p>
            <a:pPr eaLnBrk="1" hangingPunct="1">
              <a:lnSpc>
                <a:spcPct val="80000"/>
              </a:lnSpc>
              <a:defRPr/>
            </a:pPr>
            <a:r>
              <a:rPr lang="en-US" sz="2500" b="1" dirty="0" smtClean="0">
                <a:latin typeface="+mj-lt"/>
              </a:rPr>
              <a:t>Government: </a:t>
            </a:r>
            <a:r>
              <a:rPr lang="en-US" sz="2500" dirty="0" smtClean="0">
                <a:latin typeface="+mj-lt"/>
              </a:rPr>
              <a:t>Democratic, Parliamentary </a:t>
            </a:r>
          </a:p>
          <a:p>
            <a:pPr eaLnBrk="1" hangingPunct="1">
              <a:lnSpc>
                <a:spcPct val="80000"/>
              </a:lnSpc>
              <a:defRPr/>
            </a:pPr>
            <a:r>
              <a:rPr lang="en-US" sz="2500" b="1" dirty="0" smtClean="0">
                <a:latin typeface="+mj-lt"/>
              </a:rPr>
              <a:t>Political System: </a:t>
            </a:r>
            <a:r>
              <a:rPr lang="en-US" sz="2500" dirty="0" smtClean="0">
                <a:latin typeface="+mj-lt"/>
              </a:rPr>
              <a:t>India is a republic with a federal structure, comprising 29 States and 6 Union Territories. </a:t>
            </a:r>
          </a:p>
          <a:p>
            <a:pPr eaLnBrk="1" hangingPunct="1">
              <a:lnSpc>
                <a:spcPct val="80000"/>
              </a:lnSpc>
              <a:defRPr/>
            </a:pPr>
            <a:r>
              <a:rPr lang="en-US" sz="2500" b="1" dirty="0" smtClean="0">
                <a:latin typeface="+mj-lt"/>
              </a:rPr>
              <a:t>Languages </a:t>
            </a:r>
            <a:r>
              <a:rPr lang="en-US" sz="2500" b="1" dirty="0" smtClean="0">
                <a:latin typeface="+mj-lt"/>
              </a:rPr>
              <a:t>Spoken: </a:t>
            </a:r>
            <a:r>
              <a:rPr lang="en-US" sz="2500" dirty="0" smtClean="0">
                <a:latin typeface="+mj-lt"/>
              </a:rPr>
              <a:t>Multilingual society with 14 principal languages. 38% speak Hindi. English is the preferred business language </a:t>
            </a:r>
          </a:p>
          <a:p>
            <a:pPr>
              <a:lnSpc>
                <a:spcPct val="80000"/>
              </a:lnSpc>
              <a:defRPr/>
            </a:pPr>
            <a:r>
              <a:rPr lang="en-US" sz="2500" b="1" dirty="0" smtClean="0">
                <a:latin typeface="+mj-lt"/>
              </a:rPr>
              <a:t>Economy:</a:t>
            </a:r>
            <a:r>
              <a:rPr lang="en-US" sz="2500" dirty="0" smtClean="0">
                <a:latin typeface="+mj-lt"/>
              </a:rPr>
              <a:t> </a:t>
            </a:r>
            <a:r>
              <a:rPr lang="en-US" sz="2500" dirty="0" smtClean="0">
                <a:latin typeface="+mj-lt"/>
              </a:rPr>
              <a:t> After registering a growth of over 9% in 2010-11, </a:t>
            </a:r>
            <a:r>
              <a:rPr lang="en-US" sz="2500" dirty="0" smtClean="0">
                <a:latin typeface="+mj-lt"/>
              </a:rPr>
              <a:t>it </a:t>
            </a:r>
            <a:r>
              <a:rPr lang="en-US" sz="2500" dirty="0" smtClean="0">
                <a:latin typeface="+mj-lt"/>
              </a:rPr>
              <a:t>has slowed to about 5%. But </a:t>
            </a:r>
            <a:r>
              <a:rPr lang="en-US" sz="2500" dirty="0"/>
              <a:t>still </a:t>
            </a:r>
            <a:r>
              <a:rPr lang="en-US" sz="2500" dirty="0" smtClean="0"/>
              <a:t> India is considered a promising business destination. </a:t>
            </a:r>
            <a:endParaRPr lang="en-US" sz="2500" dirty="0" smtClean="0">
              <a:latin typeface="+mj-lt"/>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4755">
                                            <p:txEl>
                                              <p:pRg st="0" end="0"/>
                                            </p:txEl>
                                          </p:spTgt>
                                        </p:tgtEl>
                                        <p:attrNameLst>
                                          <p:attrName>style.visibility</p:attrName>
                                        </p:attrNameLst>
                                      </p:cBhvr>
                                      <p:to>
                                        <p:strVal val="visible"/>
                                      </p:to>
                                    </p:set>
                                    <p:anim calcmode="lin" valueType="num">
                                      <p:cBhvr additive="base">
                                        <p:cTn id="7" dur="500" fill="hold"/>
                                        <p:tgtEl>
                                          <p:spTgt spid="747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47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4755">
                                            <p:txEl>
                                              <p:pRg st="1" end="1"/>
                                            </p:txEl>
                                          </p:spTgt>
                                        </p:tgtEl>
                                        <p:attrNameLst>
                                          <p:attrName>style.visibility</p:attrName>
                                        </p:attrNameLst>
                                      </p:cBhvr>
                                      <p:to>
                                        <p:strVal val="visible"/>
                                      </p:to>
                                    </p:set>
                                    <p:anim calcmode="lin" valueType="num">
                                      <p:cBhvr additive="base">
                                        <p:cTn id="13" dur="500" fill="hold"/>
                                        <p:tgtEl>
                                          <p:spTgt spid="7475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475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4755">
                                            <p:txEl>
                                              <p:pRg st="2" end="2"/>
                                            </p:txEl>
                                          </p:spTgt>
                                        </p:tgtEl>
                                        <p:attrNameLst>
                                          <p:attrName>style.visibility</p:attrName>
                                        </p:attrNameLst>
                                      </p:cBhvr>
                                      <p:to>
                                        <p:strVal val="visible"/>
                                      </p:to>
                                    </p:set>
                                    <p:anim calcmode="lin" valueType="num">
                                      <p:cBhvr additive="base">
                                        <p:cTn id="19" dur="500" fill="hold"/>
                                        <p:tgtEl>
                                          <p:spTgt spid="7475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47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4755">
                                            <p:txEl>
                                              <p:pRg st="3" end="3"/>
                                            </p:txEl>
                                          </p:spTgt>
                                        </p:tgtEl>
                                        <p:attrNameLst>
                                          <p:attrName>style.visibility</p:attrName>
                                        </p:attrNameLst>
                                      </p:cBhvr>
                                      <p:to>
                                        <p:strVal val="visible"/>
                                      </p:to>
                                    </p:set>
                                    <p:anim calcmode="lin" valueType="num">
                                      <p:cBhvr additive="base">
                                        <p:cTn id="25" dur="500" fill="hold"/>
                                        <p:tgtEl>
                                          <p:spTgt spid="7475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475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4755">
                                            <p:txEl>
                                              <p:pRg st="4" end="4"/>
                                            </p:txEl>
                                          </p:spTgt>
                                        </p:tgtEl>
                                        <p:attrNameLst>
                                          <p:attrName>style.visibility</p:attrName>
                                        </p:attrNameLst>
                                      </p:cBhvr>
                                      <p:to>
                                        <p:strVal val="visible"/>
                                      </p:to>
                                    </p:set>
                                    <p:anim calcmode="lin" valueType="num">
                                      <p:cBhvr additive="base">
                                        <p:cTn id="31" dur="500" fill="hold"/>
                                        <p:tgtEl>
                                          <p:spTgt spid="7475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475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4755">
                                            <p:txEl>
                                              <p:pRg st="5" end="5"/>
                                            </p:txEl>
                                          </p:spTgt>
                                        </p:tgtEl>
                                        <p:attrNameLst>
                                          <p:attrName>style.visibility</p:attrName>
                                        </p:attrNameLst>
                                      </p:cBhvr>
                                      <p:to>
                                        <p:strVal val="visible"/>
                                      </p:to>
                                    </p:set>
                                    <p:anim calcmode="lin" valueType="num">
                                      <p:cBhvr additive="base">
                                        <p:cTn id="37" dur="500" fill="hold"/>
                                        <p:tgtEl>
                                          <p:spTgt spid="7475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475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74755">
                                            <p:txEl>
                                              <p:pRg st="6" end="6"/>
                                            </p:txEl>
                                          </p:spTgt>
                                        </p:tgtEl>
                                        <p:attrNameLst>
                                          <p:attrName>style.visibility</p:attrName>
                                        </p:attrNameLst>
                                      </p:cBhvr>
                                      <p:to>
                                        <p:strVal val="visible"/>
                                      </p:to>
                                    </p:set>
                                    <p:anim calcmode="lin" valueType="num">
                                      <p:cBhvr additive="base">
                                        <p:cTn id="43" dur="500" fill="hold"/>
                                        <p:tgtEl>
                                          <p:spTgt spid="7475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475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74755">
                                            <p:txEl>
                                              <p:pRg st="7" end="7"/>
                                            </p:txEl>
                                          </p:spTgt>
                                        </p:tgtEl>
                                        <p:attrNameLst>
                                          <p:attrName>style.visibility</p:attrName>
                                        </p:attrNameLst>
                                      </p:cBhvr>
                                      <p:to>
                                        <p:strVal val="visible"/>
                                      </p:to>
                                    </p:set>
                                    <p:anim calcmode="lin" valueType="num">
                                      <p:cBhvr additive="base">
                                        <p:cTn id="49" dur="500" fill="hold"/>
                                        <p:tgtEl>
                                          <p:spTgt spid="7475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475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6" name="Rectangle 10"/>
          <p:cNvSpPr>
            <a:spLocks noGrp="1" noRot="1" noChangeArrowheads="1"/>
          </p:cNvSpPr>
          <p:nvPr>
            <p:ph type="title"/>
          </p:nvPr>
        </p:nvSpPr>
        <p:spPr>
          <a:xfrm>
            <a:off x="76200" y="-228600"/>
            <a:ext cx="8686800" cy="1143000"/>
          </a:xfrm>
        </p:spPr>
        <p:txBody>
          <a:bodyPr/>
          <a:lstStyle/>
          <a:p>
            <a:pPr eaLnBrk="1" hangingPunct="1">
              <a:defRPr/>
            </a:pPr>
            <a:r>
              <a:rPr lang="en-US" dirty="0" smtClean="0">
                <a:solidFill>
                  <a:schemeClr val="tx2"/>
                </a:solidFill>
              </a:rPr>
              <a:t>New International Economic Order</a:t>
            </a:r>
          </a:p>
        </p:txBody>
      </p:sp>
      <p:sp>
        <p:nvSpPr>
          <p:cNvPr id="70659" name="Rectangle 3"/>
          <p:cNvSpPr>
            <a:spLocks noGrp="1" noChangeArrowheads="1"/>
          </p:cNvSpPr>
          <p:nvPr>
            <p:ph type="body" sz="half" idx="1"/>
          </p:nvPr>
        </p:nvSpPr>
        <p:spPr>
          <a:xfrm>
            <a:off x="381000" y="762000"/>
            <a:ext cx="8153400" cy="4876800"/>
          </a:xfrm>
        </p:spPr>
        <p:txBody>
          <a:bodyPr>
            <a:normAutofit lnSpcReduction="10000"/>
          </a:bodyPr>
          <a:lstStyle/>
          <a:p>
            <a:pPr eaLnBrk="1" hangingPunct="1">
              <a:lnSpc>
                <a:spcPct val="80000"/>
              </a:lnSpc>
              <a:defRPr/>
            </a:pPr>
            <a:r>
              <a:rPr lang="en-US" sz="2300" b="1" dirty="0" smtClean="0">
                <a:latin typeface="+mj-lt"/>
              </a:rPr>
              <a:t>Economic Reforms:</a:t>
            </a:r>
            <a:r>
              <a:rPr lang="en-US" sz="2300" dirty="0" smtClean="0">
                <a:latin typeface="+mj-lt"/>
              </a:rPr>
              <a:t> The reforms launched in early 90’s have made India an attractive place for investment. Custom Duties have been lowered, repatriation of profit made liberal and levels of foreign equity raised considerably, 100 percent in case of EOUs. </a:t>
            </a:r>
            <a:r>
              <a:rPr lang="en-US" sz="2300" dirty="0" smtClean="0">
                <a:latin typeface="+mj-lt"/>
              </a:rPr>
              <a:t>Foreign Exchange reserves </a:t>
            </a:r>
            <a:r>
              <a:rPr lang="en-US" sz="2300" dirty="0" smtClean="0">
                <a:latin typeface="+mj-lt"/>
              </a:rPr>
              <a:t>rose </a:t>
            </a:r>
            <a:r>
              <a:rPr lang="en-US" sz="2300" dirty="0" smtClean="0">
                <a:latin typeface="+mj-lt"/>
              </a:rPr>
              <a:t>from </a:t>
            </a:r>
            <a:r>
              <a:rPr lang="en-US" sz="2300" dirty="0" smtClean="0">
                <a:latin typeface="+mj-lt"/>
              </a:rPr>
              <a:t>$2B to 300B</a:t>
            </a:r>
          </a:p>
          <a:p>
            <a:pPr eaLnBrk="1" hangingPunct="1">
              <a:lnSpc>
                <a:spcPct val="80000"/>
              </a:lnSpc>
              <a:defRPr/>
            </a:pPr>
            <a:r>
              <a:rPr lang="en-US" sz="2300" b="1" dirty="0" smtClean="0">
                <a:latin typeface="+mj-lt"/>
              </a:rPr>
              <a:t>Destination </a:t>
            </a:r>
            <a:r>
              <a:rPr lang="en-US" sz="2300" b="1" dirty="0" smtClean="0">
                <a:latin typeface="+mj-lt"/>
              </a:rPr>
              <a:t>India:</a:t>
            </a:r>
            <a:r>
              <a:rPr lang="en-US" sz="2300" dirty="0" smtClean="0">
                <a:latin typeface="+mj-lt"/>
              </a:rPr>
              <a:t> India had emerged as an across the board low cost base, attractive enough to multinationals to relocate in the country. A majority of Fortune 500 companies have a presence in India. </a:t>
            </a:r>
            <a:r>
              <a:rPr lang="en-IN" sz="2300" dirty="0" smtClean="0">
                <a:latin typeface="+mj-lt"/>
                <a:ea typeface="Verdana" pitchFamily="34" charset="0"/>
                <a:cs typeface="Verdana" pitchFamily="34" charset="0"/>
              </a:rPr>
              <a:t>However, viewing the </a:t>
            </a:r>
            <a:r>
              <a:rPr lang="en-IN" sz="2300" dirty="0" smtClean="0">
                <a:latin typeface="+mj-lt"/>
                <a:ea typeface="Verdana" pitchFamily="34" charset="0"/>
                <a:cs typeface="Verdana" pitchFamily="34" charset="0"/>
              </a:rPr>
              <a:t>uncertain economic environment globally, Foreign Direct Investment (FDI) in India </a:t>
            </a:r>
            <a:r>
              <a:rPr lang="en-IN" sz="2300" dirty="0" smtClean="0">
                <a:latin typeface="+mj-lt"/>
                <a:ea typeface="Verdana" pitchFamily="34" charset="0"/>
                <a:cs typeface="Verdana" pitchFamily="34" charset="0"/>
              </a:rPr>
              <a:t>slowed down by 33% in 2012 as compared to 2011*</a:t>
            </a:r>
            <a:endParaRPr lang="en-US" sz="2300" dirty="0" smtClean="0">
              <a:latin typeface="+mj-lt"/>
              <a:ea typeface="Verdana" pitchFamily="34" charset="0"/>
              <a:cs typeface="Verdana" pitchFamily="34" charset="0"/>
            </a:endParaRPr>
          </a:p>
          <a:p>
            <a:pPr eaLnBrk="1" hangingPunct="1">
              <a:lnSpc>
                <a:spcPct val="80000"/>
              </a:lnSpc>
              <a:defRPr/>
            </a:pPr>
            <a:r>
              <a:rPr lang="en-US" sz="2300" b="1" dirty="0" smtClean="0">
                <a:latin typeface="+mj-lt"/>
              </a:rPr>
              <a:t>New </a:t>
            </a:r>
            <a:r>
              <a:rPr lang="en-US" sz="2300" b="1" dirty="0" smtClean="0">
                <a:latin typeface="+mj-lt"/>
              </a:rPr>
              <a:t>Policy Initiatives:</a:t>
            </a:r>
            <a:r>
              <a:rPr lang="en-US" sz="2300" dirty="0" smtClean="0">
                <a:latin typeface="+mj-lt"/>
              </a:rPr>
              <a:t> Government initiatives in specific sectors such as Telecom, Ports, Airports, Railways, Roads, Energy and Construction Development have improved competitiveness of the Indian economy. </a:t>
            </a:r>
          </a:p>
          <a:p>
            <a:pPr eaLnBrk="1" hangingPunct="1">
              <a:lnSpc>
                <a:spcPct val="80000"/>
              </a:lnSpc>
              <a:defRPr/>
            </a:pPr>
            <a:r>
              <a:rPr lang="en-US" sz="2300" dirty="0" smtClean="0">
                <a:latin typeface="+mj-lt"/>
              </a:rPr>
              <a:t>Nuclear </a:t>
            </a:r>
            <a:r>
              <a:rPr lang="en-US" sz="2300" dirty="0" smtClean="0">
                <a:latin typeface="+mj-lt"/>
              </a:rPr>
              <a:t>Energy sector would be the big thing of tomorrow apart from Defense and Homeland Security markets</a:t>
            </a:r>
            <a:r>
              <a:rPr lang="en-US" sz="2300" dirty="0" smtClean="0">
                <a:latin typeface="+mj-lt"/>
              </a:rPr>
              <a:t>.</a:t>
            </a:r>
          </a:p>
          <a:p>
            <a:pPr eaLnBrk="1" hangingPunct="1">
              <a:lnSpc>
                <a:spcPct val="80000"/>
              </a:lnSpc>
              <a:defRPr/>
            </a:pPr>
            <a:r>
              <a:rPr lang="en-US" sz="2300" dirty="0" smtClean="0">
                <a:latin typeface="+mj-lt"/>
              </a:rPr>
              <a:t>The new </a:t>
            </a:r>
            <a:r>
              <a:rPr lang="en-US" sz="2300" b="1" u="sng" dirty="0" smtClean="0">
                <a:latin typeface="+mj-lt"/>
              </a:rPr>
              <a:t>National Policy for Electronics 2012</a:t>
            </a:r>
            <a:endParaRPr lang="en-US" sz="2300" b="1" u="sng" dirty="0" smtClean="0">
              <a:latin typeface="+mj-lt"/>
            </a:endParaRPr>
          </a:p>
        </p:txBody>
      </p:sp>
      <p:sp>
        <p:nvSpPr>
          <p:cNvPr id="4" name="TextBox 3"/>
          <p:cNvSpPr txBox="1"/>
          <p:nvPr/>
        </p:nvSpPr>
        <p:spPr>
          <a:xfrm>
            <a:off x="762000" y="5638800"/>
            <a:ext cx="6629400" cy="369332"/>
          </a:xfrm>
          <a:prstGeom prst="rect">
            <a:avLst/>
          </a:prstGeom>
          <a:noFill/>
        </p:spPr>
        <p:txBody>
          <a:bodyPr wrap="square" rtlCol="0">
            <a:spAutoFit/>
          </a:bodyPr>
          <a:lstStyle/>
          <a:p>
            <a:r>
              <a:rPr lang="en-US" dirty="0" smtClean="0"/>
              <a:t>Source: Department of Industrial Policy  &amp; Promotion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animEffect transition="in" filter="dissolve">
                                      <p:cBhvr>
                                        <p:cTn id="7" dur="500"/>
                                        <p:tgtEl>
                                          <p:spTgt spid="706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70659">
                                            <p:txEl>
                                              <p:pRg st="1" end="1"/>
                                            </p:txEl>
                                          </p:spTgt>
                                        </p:tgtEl>
                                        <p:attrNameLst>
                                          <p:attrName>style.visibility</p:attrName>
                                        </p:attrNameLst>
                                      </p:cBhvr>
                                      <p:to>
                                        <p:strVal val="visible"/>
                                      </p:to>
                                    </p:set>
                                    <p:animEffect transition="in" filter="dissolve">
                                      <p:cBhvr>
                                        <p:cTn id="12" dur="500"/>
                                        <p:tgtEl>
                                          <p:spTgt spid="706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70659">
                                            <p:txEl>
                                              <p:pRg st="2" end="2"/>
                                            </p:txEl>
                                          </p:spTgt>
                                        </p:tgtEl>
                                        <p:attrNameLst>
                                          <p:attrName>style.visibility</p:attrName>
                                        </p:attrNameLst>
                                      </p:cBhvr>
                                      <p:to>
                                        <p:strVal val="visible"/>
                                      </p:to>
                                    </p:set>
                                    <p:animEffect transition="in" filter="dissolve">
                                      <p:cBhvr>
                                        <p:cTn id="17" dur="500"/>
                                        <p:tgtEl>
                                          <p:spTgt spid="706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70659">
                                            <p:txEl>
                                              <p:pRg st="3" end="3"/>
                                            </p:txEl>
                                          </p:spTgt>
                                        </p:tgtEl>
                                        <p:attrNameLst>
                                          <p:attrName>style.visibility</p:attrName>
                                        </p:attrNameLst>
                                      </p:cBhvr>
                                      <p:to>
                                        <p:strVal val="visible"/>
                                      </p:to>
                                    </p:set>
                                    <p:animEffect transition="in" filter="dissolve">
                                      <p:cBhvr>
                                        <p:cTn id="22" dur="500"/>
                                        <p:tgtEl>
                                          <p:spTgt spid="7065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70659">
                                            <p:txEl>
                                              <p:pRg st="4" end="4"/>
                                            </p:txEl>
                                          </p:spTgt>
                                        </p:tgtEl>
                                        <p:attrNameLst>
                                          <p:attrName>style.visibility</p:attrName>
                                        </p:attrNameLst>
                                      </p:cBhvr>
                                      <p:to>
                                        <p:strVal val="visible"/>
                                      </p:to>
                                    </p:set>
                                    <p:animEffect transition="in" filter="dissolve">
                                      <p:cBhvr>
                                        <p:cTn id="27" dur="500"/>
                                        <p:tgtEl>
                                          <p:spTgt spid="706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tx2"/>
                </a:solidFill>
                <a:latin typeface="+mj-lt"/>
              </a:rPr>
              <a:t>National Policy for Electronics 2012</a:t>
            </a:r>
            <a:endParaRPr lang="en-US" dirty="0">
              <a:solidFill>
                <a:schemeClr val="tx2"/>
              </a:solidFill>
            </a:endParaRPr>
          </a:p>
        </p:txBody>
      </p:sp>
      <p:sp>
        <p:nvSpPr>
          <p:cNvPr id="3" name="Text Placeholder 2"/>
          <p:cNvSpPr>
            <a:spLocks noGrp="1"/>
          </p:cNvSpPr>
          <p:nvPr>
            <p:ph type="body" sz="half" idx="1"/>
          </p:nvPr>
        </p:nvSpPr>
        <p:spPr>
          <a:xfrm>
            <a:off x="457200" y="1295400"/>
            <a:ext cx="8229600" cy="4525963"/>
          </a:xfrm>
        </p:spPr>
        <p:txBody>
          <a:bodyPr>
            <a:normAutofit fontScale="85000" lnSpcReduction="10000"/>
          </a:bodyPr>
          <a:lstStyle/>
          <a:p>
            <a:r>
              <a:rPr lang="en-US" dirty="0" smtClean="0"/>
              <a:t>The Electronics Industry was worth US$ 45b in 2008-09 with domestic production being just </a:t>
            </a:r>
            <a:r>
              <a:rPr lang="en-US" dirty="0" smtClean="0"/>
              <a:t>US$ 20b, with local valu</a:t>
            </a:r>
            <a:r>
              <a:rPr lang="en-US" dirty="0" smtClean="0"/>
              <a:t>e addition being between 5-10% only.</a:t>
            </a:r>
          </a:p>
          <a:p>
            <a:r>
              <a:rPr lang="en-US" dirty="0" smtClean="0"/>
              <a:t>Considering the present consumption and the estimated growth rate it will be about US$ 400b by the year 2020!</a:t>
            </a:r>
          </a:p>
          <a:p>
            <a:r>
              <a:rPr lang="en-US" dirty="0" smtClean="0"/>
              <a:t>Considering the current rate of local manufacturing this is expected to scale up to </a:t>
            </a:r>
            <a:r>
              <a:rPr lang="en-US" dirty="0" smtClean="0"/>
              <a:t>US$ 100b or just 25% of the total demand.</a:t>
            </a:r>
          </a:p>
          <a:p>
            <a:r>
              <a:rPr lang="en-US" dirty="0" smtClean="0"/>
              <a:t>Therefore the imports are expected to be about </a:t>
            </a:r>
            <a:r>
              <a:rPr lang="en-US" dirty="0" smtClean="0"/>
              <a:t>US$ 300b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rrowheads="1"/>
          </p:cNvSpPr>
          <p:nvPr>
            <p:ph type="title"/>
          </p:nvPr>
        </p:nvSpPr>
        <p:spPr>
          <a:xfrm>
            <a:off x="533400" y="76200"/>
            <a:ext cx="8229600" cy="990600"/>
          </a:xfrm>
        </p:spPr>
        <p:txBody>
          <a:bodyPr/>
          <a:lstStyle/>
          <a:p>
            <a:pPr eaLnBrk="1" hangingPunct="1">
              <a:defRPr/>
            </a:pPr>
            <a:r>
              <a:rPr lang="en-US" b="1" dirty="0" smtClean="0">
                <a:solidFill>
                  <a:schemeClr val="tx2"/>
                </a:solidFill>
              </a:rPr>
              <a:t>Security Industry</a:t>
            </a:r>
          </a:p>
        </p:txBody>
      </p:sp>
      <p:sp>
        <p:nvSpPr>
          <p:cNvPr id="91139" name="Rectangle 3"/>
          <p:cNvSpPr>
            <a:spLocks noGrp="1" noChangeArrowheads="1"/>
          </p:cNvSpPr>
          <p:nvPr>
            <p:ph idx="1"/>
          </p:nvPr>
        </p:nvSpPr>
        <p:spPr>
          <a:xfrm>
            <a:off x="457200" y="1371600"/>
            <a:ext cx="8229600" cy="4525963"/>
          </a:xfrm>
        </p:spPr>
        <p:txBody>
          <a:bodyPr>
            <a:normAutofit lnSpcReduction="10000"/>
          </a:bodyPr>
          <a:lstStyle/>
          <a:p>
            <a:pPr eaLnBrk="1" hangingPunct="1">
              <a:defRPr/>
            </a:pPr>
            <a:r>
              <a:rPr lang="en-US" dirty="0" smtClean="0"/>
              <a:t>Electronic Systems </a:t>
            </a:r>
            <a:r>
              <a:rPr lang="en-US" sz="2400" dirty="0" smtClean="0"/>
              <a:t>(Alarms-CCTV-Access Control, EAS etc)</a:t>
            </a:r>
            <a:r>
              <a:rPr lang="en-US" dirty="0" smtClean="0"/>
              <a:t> </a:t>
            </a:r>
          </a:p>
          <a:p>
            <a:pPr eaLnBrk="1" hangingPunct="1">
              <a:defRPr/>
            </a:pPr>
            <a:r>
              <a:rPr lang="en-US" dirty="0" smtClean="0"/>
              <a:t>Physical Security </a:t>
            </a:r>
            <a:r>
              <a:rPr lang="en-US" sz="2400" dirty="0" smtClean="0"/>
              <a:t>(Fences, Safes, Locking hardware etc.)</a:t>
            </a:r>
          </a:p>
          <a:p>
            <a:pPr eaLnBrk="1" hangingPunct="1">
              <a:defRPr/>
            </a:pPr>
            <a:r>
              <a:rPr lang="en-US" dirty="0" smtClean="0"/>
              <a:t>Cash-in-Transit</a:t>
            </a:r>
          </a:p>
          <a:p>
            <a:pPr eaLnBrk="1" hangingPunct="1">
              <a:defRPr/>
            </a:pPr>
            <a:r>
              <a:rPr lang="en-US" dirty="0" smtClean="0"/>
              <a:t>Information Security</a:t>
            </a:r>
          </a:p>
          <a:p>
            <a:pPr eaLnBrk="1" hangingPunct="1">
              <a:defRPr/>
            </a:pPr>
            <a:r>
              <a:rPr lang="en-US" dirty="0" smtClean="0"/>
              <a:t>Risk Management </a:t>
            </a:r>
            <a:r>
              <a:rPr lang="en-US" sz="2400" dirty="0" smtClean="0"/>
              <a:t>(Consultancy, Surveys)</a:t>
            </a:r>
          </a:p>
          <a:p>
            <a:pPr eaLnBrk="1" hangingPunct="1">
              <a:defRPr/>
            </a:pPr>
            <a:r>
              <a:rPr lang="en-US" dirty="0" smtClean="0"/>
              <a:t>Manned Guarding Services</a:t>
            </a:r>
          </a:p>
          <a:p>
            <a:pPr eaLnBrk="1" hangingPunct="1">
              <a:defRPr/>
            </a:pPr>
            <a:r>
              <a:rPr lang="en-US" dirty="0" smtClean="0"/>
              <a:t>Investigations</a:t>
            </a:r>
          </a:p>
          <a:p>
            <a:pPr eaLnBrk="1" hangingPunct="1">
              <a:defRPr/>
            </a:pP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a:xfrm>
            <a:off x="0" y="-304800"/>
            <a:ext cx="8458200" cy="1143000"/>
          </a:xfrm>
        </p:spPr>
        <p:txBody>
          <a:bodyPr/>
          <a:lstStyle/>
          <a:p>
            <a:pPr eaLnBrk="1" hangingPunct="1">
              <a:defRPr/>
            </a:pPr>
            <a:r>
              <a:rPr lang="en-US" b="1" dirty="0" smtClean="0">
                <a:solidFill>
                  <a:schemeClr val="tx2"/>
                </a:solidFill>
              </a:rPr>
              <a:t>Security Systems Sector</a:t>
            </a:r>
          </a:p>
        </p:txBody>
      </p:sp>
      <p:sp>
        <p:nvSpPr>
          <p:cNvPr id="6147" name="Rectangle 3"/>
          <p:cNvSpPr>
            <a:spLocks noGrp="1" noChangeArrowheads="1"/>
          </p:cNvSpPr>
          <p:nvPr>
            <p:ph type="body" sz="half" idx="1"/>
          </p:nvPr>
        </p:nvSpPr>
        <p:spPr>
          <a:xfrm>
            <a:off x="-76200" y="914400"/>
            <a:ext cx="4419600" cy="4953000"/>
          </a:xfrm>
        </p:spPr>
        <p:txBody>
          <a:bodyPr>
            <a:normAutofit/>
          </a:bodyPr>
          <a:lstStyle/>
          <a:p>
            <a:pPr eaLnBrk="1" hangingPunct="1">
              <a:lnSpc>
                <a:spcPct val="80000"/>
              </a:lnSpc>
              <a:defRPr/>
            </a:pPr>
            <a:r>
              <a:rPr lang="en-US" sz="2800" dirty="0" smtClean="0"/>
              <a:t>Early Players - Bank Alarm Manufacturers &amp; Installers</a:t>
            </a:r>
          </a:p>
          <a:p>
            <a:pPr eaLnBrk="1" hangingPunct="1">
              <a:lnSpc>
                <a:spcPct val="80000"/>
              </a:lnSpc>
              <a:defRPr/>
            </a:pPr>
            <a:r>
              <a:rPr lang="en-US" sz="2800" dirty="0" smtClean="0"/>
              <a:t>The mid 80’s - emergence of System Integrators. Trend accelerated in the 90’s.</a:t>
            </a:r>
          </a:p>
          <a:p>
            <a:pPr eaLnBrk="1" hangingPunct="1">
              <a:lnSpc>
                <a:spcPct val="80000"/>
              </a:lnSpc>
              <a:defRPr/>
            </a:pPr>
            <a:r>
              <a:rPr lang="en-US" sz="2800" dirty="0" smtClean="0"/>
              <a:t>Manufacturer – Importers – Installers &amp; more lately, Distributors</a:t>
            </a:r>
          </a:p>
          <a:p>
            <a:pPr eaLnBrk="1" hangingPunct="1">
              <a:lnSpc>
                <a:spcPct val="80000"/>
              </a:lnSpc>
              <a:defRPr/>
            </a:pPr>
            <a:r>
              <a:rPr lang="en-US" sz="2800" dirty="0" smtClean="0"/>
              <a:t>Low level of manufacturing – Industry remains largely import based</a:t>
            </a:r>
          </a:p>
        </p:txBody>
      </p:sp>
      <p:sp>
        <p:nvSpPr>
          <p:cNvPr id="6148" name="Rectangle 4"/>
          <p:cNvSpPr>
            <a:spLocks noGrp="1" noChangeArrowheads="1"/>
          </p:cNvSpPr>
          <p:nvPr>
            <p:ph sz="half" idx="2"/>
          </p:nvPr>
        </p:nvSpPr>
        <p:spPr>
          <a:xfrm>
            <a:off x="4675188" y="1600200"/>
            <a:ext cx="4011612" cy="4525963"/>
          </a:xfrm>
        </p:spPr>
        <p:txBody>
          <a:bodyPr/>
          <a:lstStyle/>
          <a:p>
            <a:pPr eaLnBrk="1" hangingPunct="1">
              <a:lnSpc>
                <a:spcPct val="80000"/>
              </a:lnSpc>
              <a:defRPr/>
            </a:pPr>
            <a:endParaRPr lang="en-IN" sz="1800" smtClean="0"/>
          </a:p>
        </p:txBody>
      </p:sp>
      <p:pic>
        <p:nvPicPr>
          <p:cNvPr id="18437" name="Picture 5" descr="Photo9"/>
          <p:cNvPicPr>
            <a:picLocks noChangeAspect="1" noChangeArrowheads="1"/>
          </p:cNvPicPr>
          <p:nvPr/>
        </p:nvPicPr>
        <p:blipFill>
          <a:blip r:embed="rId3" cstate="print"/>
          <a:srcRect/>
          <a:stretch>
            <a:fillRect/>
          </a:stretch>
        </p:blipFill>
        <p:spPr bwMode="auto">
          <a:xfrm>
            <a:off x="5838825" y="609600"/>
            <a:ext cx="3305175" cy="3487738"/>
          </a:xfrm>
          <a:prstGeom prst="rect">
            <a:avLst/>
          </a:prstGeom>
          <a:noFill/>
          <a:ln w="9525">
            <a:noFill/>
            <a:miter lim="800000"/>
            <a:headEnd/>
            <a:tailEnd/>
          </a:ln>
        </p:spPr>
      </p:pic>
      <p:pic>
        <p:nvPicPr>
          <p:cNvPr id="18438" name="Picture 6" descr="abc1"/>
          <p:cNvPicPr>
            <a:picLocks noChangeAspect="1" noChangeArrowheads="1"/>
          </p:cNvPicPr>
          <p:nvPr/>
        </p:nvPicPr>
        <p:blipFill>
          <a:blip r:embed="rId4" cstate="print"/>
          <a:srcRect/>
          <a:stretch>
            <a:fillRect/>
          </a:stretch>
        </p:blipFill>
        <p:spPr bwMode="auto">
          <a:xfrm>
            <a:off x="4267200" y="609600"/>
            <a:ext cx="2590800" cy="2438400"/>
          </a:xfrm>
          <a:prstGeom prst="rect">
            <a:avLst/>
          </a:prstGeom>
          <a:noFill/>
          <a:ln w="9525">
            <a:noFill/>
            <a:miter lim="800000"/>
            <a:headEnd/>
            <a:tailEnd/>
          </a:ln>
        </p:spPr>
      </p:pic>
      <p:pic>
        <p:nvPicPr>
          <p:cNvPr id="18439" name="Picture 7" descr="MONITORING CENTRE"/>
          <p:cNvPicPr>
            <a:picLocks noChangeAspect="1" noChangeArrowheads="1"/>
          </p:cNvPicPr>
          <p:nvPr/>
        </p:nvPicPr>
        <p:blipFill>
          <a:blip r:embed="rId5" cstate="print"/>
          <a:srcRect/>
          <a:stretch>
            <a:fillRect/>
          </a:stretch>
        </p:blipFill>
        <p:spPr bwMode="auto">
          <a:xfrm>
            <a:off x="6400800" y="2957513"/>
            <a:ext cx="2895600" cy="3011487"/>
          </a:xfrm>
          <a:prstGeom prst="rect">
            <a:avLst/>
          </a:prstGeom>
          <a:noFill/>
          <a:ln w="9525">
            <a:noFill/>
            <a:miter lim="800000"/>
            <a:headEnd/>
            <a:tailEnd/>
          </a:ln>
        </p:spPr>
      </p:pic>
      <p:pic>
        <p:nvPicPr>
          <p:cNvPr id="18440" name="Picture 8" descr="vprox"/>
          <p:cNvPicPr>
            <a:picLocks noChangeAspect="1" noChangeArrowheads="1"/>
          </p:cNvPicPr>
          <p:nvPr/>
        </p:nvPicPr>
        <p:blipFill>
          <a:blip r:embed="rId6" cstate="print"/>
          <a:srcRect/>
          <a:stretch>
            <a:fillRect/>
          </a:stretch>
        </p:blipFill>
        <p:spPr bwMode="auto">
          <a:xfrm>
            <a:off x="4267200" y="2971800"/>
            <a:ext cx="2209800" cy="3048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dissolve">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dissolve">
                                      <p:cBhvr>
                                        <p:cTn id="12" dur="5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dissolve">
                                      <p:cBhvr>
                                        <p:cTn id="17" dur="500"/>
                                        <p:tgtEl>
                                          <p:spTgt spid="61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dissolve">
                                      <p:cBhvr>
                                        <p:cTn id="22" dur="500"/>
                                        <p:tgtEl>
                                          <p:spTgt spid="61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rrowheads="1"/>
          </p:cNvSpPr>
          <p:nvPr>
            <p:ph type="title"/>
          </p:nvPr>
        </p:nvSpPr>
        <p:spPr>
          <a:xfrm>
            <a:off x="457200" y="152400"/>
            <a:ext cx="8229600" cy="792162"/>
          </a:xfrm>
        </p:spPr>
        <p:txBody>
          <a:bodyPr/>
          <a:lstStyle/>
          <a:p>
            <a:pPr eaLnBrk="1" hangingPunct="1">
              <a:defRPr/>
            </a:pPr>
            <a:r>
              <a:rPr lang="en-US" b="1" dirty="0" smtClean="0">
                <a:solidFill>
                  <a:schemeClr val="tx2"/>
                </a:solidFill>
              </a:rPr>
              <a:t>Additional Information</a:t>
            </a:r>
          </a:p>
        </p:txBody>
      </p:sp>
      <p:sp>
        <p:nvSpPr>
          <p:cNvPr id="79875" name="Rectangle 3"/>
          <p:cNvSpPr>
            <a:spLocks noGrp="1" noChangeArrowheads="1"/>
          </p:cNvSpPr>
          <p:nvPr>
            <p:ph idx="1"/>
          </p:nvPr>
        </p:nvSpPr>
        <p:spPr>
          <a:xfrm>
            <a:off x="457200" y="990600"/>
            <a:ext cx="8229600" cy="4525963"/>
          </a:xfrm>
        </p:spPr>
        <p:txBody>
          <a:bodyPr/>
          <a:lstStyle/>
          <a:p>
            <a:pPr eaLnBrk="1" hangingPunct="1">
              <a:lnSpc>
                <a:spcPct val="80000"/>
              </a:lnSpc>
              <a:defRPr/>
            </a:pPr>
            <a:r>
              <a:rPr lang="en-US" altLang="ko-KR" sz="2400" dirty="0" smtClean="0">
                <a:ea typeface="굴림" pitchFamily="34" charset="-127"/>
              </a:rPr>
              <a:t>The Indian market for security equipment is separated into the electronic sector and non-electronic sectors and organized and informal sectors.  </a:t>
            </a:r>
          </a:p>
          <a:p>
            <a:pPr eaLnBrk="1" hangingPunct="1">
              <a:lnSpc>
                <a:spcPct val="80000"/>
              </a:lnSpc>
              <a:defRPr/>
            </a:pPr>
            <a:r>
              <a:rPr lang="en-US" altLang="ko-KR" sz="2400" dirty="0" smtClean="0">
                <a:ea typeface="굴림" pitchFamily="34" charset="-127"/>
              </a:rPr>
              <a:t>The total number of players in the organized electronic sector is around 700 and unorganized sector accounts for 15,000 units. </a:t>
            </a:r>
          </a:p>
          <a:p>
            <a:pPr eaLnBrk="1" hangingPunct="1">
              <a:lnSpc>
                <a:spcPct val="80000"/>
              </a:lnSpc>
              <a:defRPr/>
            </a:pPr>
            <a:r>
              <a:rPr lang="en-US" altLang="ko-KR" sz="2400" dirty="0" smtClean="0">
                <a:ea typeface="굴림" pitchFamily="34" charset="-127"/>
              </a:rPr>
              <a:t>Many Indian companies have collaborated with foreign manufacturers and are marketing foreign products in India.</a:t>
            </a:r>
          </a:p>
          <a:p>
            <a:pPr eaLnBrk="1" hangingPunct="1">
              <a:lnSpc>
                <a:spcPct val="80000"/>
              </a:lnSpc>
              <a:defRPr/>
            </a:pPr>
            <a:r>
              <a:rPr lang="en-US" altLang="ko-KR" sz="2400" dirty="0" smtClean="0">
                <a:ea typeface="굴림" pitchFamily="34" charset="-127"/>
              </a:rPr>
              <a:t>Some manufacturing has recently started taking place. Security Systems Software development has been done in India since many years</a:t>
            </a:r>
          </a:p>
          <a:p>
            <a:pPr eaLnBrk="1" hangingPunct="1">
              <a:lnSpc>
                <a:spcPct val="80000"/>
              </a:lnSpc>
              <a:defRPr/>
            </a:pPr>
            <a:r>
              <a:rPr lang="en-US" altLang="ko-KR" sz="2400" dirty="0" smtClean="0">
                <a:ea typeface="굴림" pitchFamily="34" charset="-127"/>
              </a:rPr>
              <a:t>Security equipment is imported mainly from: USA, U.K., Italy, Germany, Singapore, Hong Kong, Israel, Japan, Korea, China, New Zealand and Taiwan.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9875">
                                            <p:txEl>
                                              <p:pRg st="0" end="0"/>
                                            </p:txEl>
                                          </p:spTgt>
                                        </p:tgtEl>
                                        <p:attrNameLst>
                                          <p:attrName>style.visibility</p:attrName>
                                        </p:attrNameLst>
                                      </p:cBhvr>
                                      <p:to>
                                        <p:strVal val="visible"/>
                                      </p:to>
                                    </p:set>
                                    <p:animEffect transition="in" filter="dissolve">
                                      <p:cBhvr>
                                        <p:cTn id="7" dur="500"/>
                                        <p:tgtEl>
                                          <p:spTgt spid="798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79875">
                                            <p:txEl>
                                              <p:pRg st="1" end="1"/>
                                            </p:txEl>
                                          </p:spTgt>
                                        </p:tgtEl>
                                        <p:attrNameLst>
                                          <p:attrName>style.visibility</p:attrName>
                                        </p:attrNameLst>
                                      </p:cBhvr>
                                      <p:to>
                                        <p:strVal val="visible"/>
                                      </p:to>
                                    </p:set>
                                    <p:animEffect transition="in" filter="dissolve">
                                      <p:cBhvr>
                                        <p:cTn id="12" dur="500"/>
                                        <p:tgtEl>
                                          <p:spTgt spid="798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79875">
                                            <p:txEl>
                                              <p:pRg st="2" end="2"/>
                                            </p:txEl>
                                          </p:spTgt>
                                        </p:tgtEl>
                                        <p:attrNameLst>
                                          <p:attrName>style.visibility</p:attrName>
                                        </p:attrNameLst>
                                      </p:cBhvr>
                                      <p:to>
                                        <p:strVal val="visible"/>
                                      </p:to>
                                    </p:set>
                                    <p:animEffect transition="in" filter="dissolve">
                                      <p:cBhvr>
                                        <p:cTn id="17" dur="500"/>
                                        <p:tgtEl>
                                          <p:spTgt spid="798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79875">
                                            <p:txEl>
                                              <p:pRg st="3" end="3"/>
                                            </p:txEl>
                                          </p:spTgt>
                                        </p:tgtEl>
                                        <p:attrNameLst>
                                          <p:attrName>style.visibility</p:attrName>
                                        </p:attrNameLst>
                                      </p:cBhvr>
                                      <p:to>
                                        <p:strVal val="visible"/>
                                      </p:to>
                                    </p:set>
                                    <p:animEffect transition="in" filter="dissolve">
                                      <p:cBhvr>
                                        <p:cTn id="22" dur="500"/>
                                        <p:tgtEl>
                                          <p:spTgt spid="7987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79875">
                                            <p:txEl>
                                              <p:pRg st="4" end="4"/>
                                            </p:txEl>
                                          </p:spTgt>
                                        </p:tgtEl>
                                        <p:attrNameLst>
                                          <p:attrName>style.visibility</p:attrName>
                                        </p:attrNameLst>
                                      </p:cBhvr>
                                      <p:to>
                                        <p:strVal val="visible"/>
                                      </p:to>
                                    </p:set>
                                    <p:animEffect transition="in" filter="dissolve">
                                      <p:cBhvr>
                                        <p:cTn id="27" dur="500"/>
                                        <p:tgtEl>
                                          <p:spTgt spid="798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b="1" dirty="0" smtClean="0">
                <a:solidFill>
                  <a:schemeClr val="tx2"/>
                </a:solidFill>
              </a:rPr>
              <a:t>The CCTV Market</a:t>
            </a:r>
            <a:endParaRPr lang="en-US" b="1" dirty="0">
              <a:solidFill>
                <a:schemeClr val="tx2"/>
              </a:solidFill>
            </a:endParaRPr>
          </a:p>
        </p:txBody>
      </p:sp>
      <p:sp>
        <p:nvSpPr>
          <p:cNvPr id="3" name="Content Placeholder 2"/>
          <p:cNvSpPr>
            <a:spLocks noGrp="1"/>
          </p:cNvSpPr>
          <p:nvPr>
            <p:ph idx="1"/>
          </p:nvPr>
        </p:nvSpPr>
        <p:spPr>
          <a:xfrm>
            <a:off x="457200" y="1143000"/>
            <a:ext cx="8229600" cy="4525963"/>
          </a:xfrm>
        </p:spPr>
        <p:txBody>
          <a:bodyPr>
            <a:normAutofit fontScale="62500" lnSpcReduction="20000"/>
          </a:bodyPr>
          <a:lstStyle/>
          <a:p>
            <a:r>
              <a:rPr lang="en-US" dirty="0" smtClean="0"/>
              <a:t>The Indian market for CCTV was estimated to be worth US$185.7 million in 2011 and is forecast to be worth US$5463 million in 2016</a:t>
            </a:r>
          </a:p>
          <a:p>
            <a:endParaRPr lang="en-US" dirty="0" smtClean="0"/>
          </a:p>
          <a:p>
            <a:r>
              <a:rPr lang="en-US" dirty="0" smtClean="0"/>
              <a:t>The Indian market for network video surveillance equipment was estimated to have been worth US$37.4 million and is forecast to grow to US$ 223.8 million, a CAGR of 43%</a:t>
            </a:r>
          </a:p>
          <a:p>
            <a:endParaRPr lang="en-US" dirty="0" smtClean="0"/>
          </a:p>
          <a:p>
            <a:r>
              <a:rPr lang="en-US" dirty="0" smtClean="0"/>
              <a:t>The commercial sector was estimated to be the largest in 2011. It was followed by retail, banking &amp; finance and government (note that the government does not include government owned airports, educational facilities, hospitals, ports and railways, since these are covered in separate categories.</a:t>
            </a:r>
          </a:p>
          <a:p>
            <a:endParaRPr lang="en-US" dirty="0" smtClean="0"/>
          </a:p>
          <a:p>
            <a:r>
              <a:rPr lang="en-US" dirty="0" smtClean="0"/>
              <a:t>The fastest growing end-user industry is forecast to be city surveillance, which is forecast to grow from $5.6 million to $50 million from 2011 5o 2016</a:t>
            </a:r>
          </a:p>
          <a:p>
            <a:endParaRPr lang="en-US" dirty="0" smtClean="0"/>
          </a:p>
          <a:p>
            <a:endParaRPr lang="en-US" dirty="0"/>
          </a:p>
        </p:txBody>
      </p:sp>
      <p:sp>
        <p:nvSpPr>
          <p:cNvPr id="4" name="TextBox 3"/>
          <p:cNvSpPr txBox="1"/>
          <p:nvPr/>
        </p:nvSpPr>
        <p:spPr>
          <a:xfrm>
            <a:off x="762000" y="6172200"/>
            <a:ext cx="2139112" cy="369332"/>
          </a:xfrm>
          <a:prstGeom prst="rect">
            <a:avLst/>
          </a:prstGeom>
          <a:noFill/>
        </p:spPr>
        <p:txBody>
          <a:bodyPr wrap="none" rtlCol="0">
            <a:spAutoFit/>
          </a:bodyPr>
          <a:lstStyle/>
          <a:p>
            <a:r>
              <a:rPr lang="en-US" dirty="0" smtClean="0"/>
              <a:t>Source IMS Research</a:t>
            </a:r>
            <a:endParaRPr lang="en-US" dirty="0"/>
          </a:p>
        </p:txBody>
      </p:sp>
      <p:sp>
        <p:nvSpPr>
          <p:cNvPr id="5" name="TextBox 4"/>
          <p:cNvSpPr txBox="1"/>
          <p:nvPr/>
        </p:nvSpPr>
        <p:spPr>
          <a:xfrm>
            <a:off x="838200" y="5650468"/>
            <a:ext cx="2139112" cy="369332"/>
          </a:xfrm>
          <a:prstGeom prst="rect">
            <a:avLst/>
          </a:prstGeom>
          <a:noFill/>
        </p:spPr>
        <p:txBody>
          <a:bodyPr wrap="none" rtlCol="0">
            <a:spAutoFit/>
          </a:bodyPr>
          <a:lstStyle/>
          <a:p>
            <a:r>
              <a:rPr lang="en-US" dirty="0" smtClean="0"/>
              <a:t>Source IMS Research</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4318</TotalTime>
  <Words>1978</Words>
  <Application>Microsoft Office PowerPoint</Application>
  <PresentationFormat>On-screen Show (4:3)</PresentationFormat>
  <Paragraphs>204</Paragraphs>
  <Slides>28</Slides>
  <Notes>2</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The Way Forward for Chinese Manufacturers in to the Indian Security &amp; Fire Systems Market</vt:lpstr>
      <vt:lpstr>Slide 2</vt:lpstr>
      <vt:lpstr>Some historical facts about India</vt:lpstr>
      <vt:lpstr>New International Economic Order</vt:lpstr>
      <vt:lpstr>National Policy for Electronics 2012</vt:lpstr>
      <vt:lpstr>Security Industry</vt:lpstr>
      <vt:lpstr>Security Systems Sector</vt:lpstr>
      <vt:lpstr>Additional Information</vt:lpstr>
      <vt:lpstr>The CCTV Market</vt:lpstr>
      <vt:lpstr>Slide 10</vt:lpstr>
      <vt:lpstr>Indian ESS Market</vt:lpstr>
      <vt:lpstr>Growth Impediments</vt:lpstr>
      <vt:lpstr>Growth Drivers – The Way Forward</vt:lpstr>
      <vt:lpstr>Homeland Security Market</vt:lpstr>
      <vt:lpstr>Current &amp; Future Trends</vt:lpstr>
      <vt:lpstr>Pomising Growth Areas</vt:lpstr>
      <vt:lpstr>Market Observations</vt:lpstr>
      <vt:lpstr>Fire Industry</vt:lpstr>
      <vt:lpstr>Fire Industry</vt:lpstr>
      <vt:lpstr>IGIA T3 Terminal</vt:lpstr>
      <vt:lpstr>Top Fire Industry Trends</vt:lpstr>
      <vt:lpstr>Top Fire Industry Trends</vt:lpstr>
      <vt:lpstr>Major Market Areas</vt:lpstr>
      <vt:lpstr>The Way Forward</vt:lpstr>
      <vt:lpstr>The Way Forward</vt:lpstr>
      <vt:lpstr>Industry ‘Asks’ from the Government</vt:lpstr>
      <vt:lpstr>Way forward for Overseas (Chinese)  Manufacturers</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gbsingh</dc:creator>
  <cp:lastModifiedBy>Tenon</cp:lastModifiedBy>
  <cp:revision>478</cp:revision>
  <dcterms:created xsi:type="dcterms:W3CDTF">2007-04-15T05:48:56Z</dcterms:created>
  <dcterms:modified xsi:type="dcterms:W3CDTF">2013-10-26T12:02:18Z</dcterms:modified>
</cp:coreProperties>
</file>